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60" r:id="rId5"/>
    <p:sldId id="261" r:id="rId6"/>
    <p:sldId id="263"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B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12" autoAdjust="0"/>
  </p:normalViewPr>
  <p:slideViewPr>
    <p:cSldViewPr>
      <p:cViewPr>
        <p:scale>
          <a:sx n="90" d="100"/>
          <a:sy n="90" d="100"/>
        </p:scale>
        <p:origin x="600" y="-6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54032-850E-4A20-8FE8-C6C6989B0CBE}" type="datetimeFigureOut">
              <a:rPr lang="en-US" smtClean="0"/>
              <a:t>9/29/2017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D4453C-0D1E-4E26-858F-5C64EDBE65C1}" type="slidenum">
              <a:rPr lang="en-US" smtClean="0"/>
              <a:t>‹#›</a:t>
            </a:fld>
            <a:endParaRPr lang="en-US"/>
          </a:p>
        </p:txBody>
      </p:sp>
    </p:spTree>
    <p:extLst>
      <p:ext uri="{BB962C8B-B14F-4D97-AF65-F5344CB8AC3E}">
        <p14:creationId xmlns:p14="http://schemas.microsoft.com/office/powerpoint/2010/main" val="4028751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err="1">
                <a:ln>
                  <a:noFill/>
                </a:ln>
                <a:solidFill>
                  <a:srgbClr val="333333"/>
                </a:solidFill>
                <a:effectLst/>
                <a:latin typeface="AdelleBold"/>
              </a:rPr>
              <a:t>Demonetisation</a:t>
            </a:r>
            <a:endParaRPr kumimoji="0" lang="en-US" altLang="en-US" sz="1400" b="0" i="0" u="none" strike="noStrike" cap="none" normalizeH="0" baseline="0" dirty="0">
              <a:ln>
                <a:noFill/>
              </a:ln>
              <a:solidFill>
                <a:srgbClr val="333333"/>
              </a:solidFill>
              <a:effectLst/>
              <a:latin typeface="AdelleBold"/>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C4C4C"/>
                </a:solidFill>
                <a:effectLst/>
                <a:latin typeface="PT Serif"/>
              </a:rPr>
              <a:t>The survey explains how Modi’s historic move to ban two high-value currency notes will have a transitional impact on the economy.</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C4C4C"/>
                </a:solidFill>
                <a:effectLst/>
                <a:latin typeface="PT Serif"/>
              </a:rPr>
              <a:t>“The cash squeeze in the meantime will have significant implications for GDP, reducing 2016-17 growth by 0.25 to 0.5 percentage points compared to the baseline of 7%. Recorded GDP will understate impact on informal sector because, for example, informal manufacturing is estimated using formal sector indicators (Index of Industrial Production),” the survey says.</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C4C4C"/>
                </a:solidFill>
                <a:effectLst/>
                <a:latin typeface="PT Serif"/>
              </a:rPr>
              <a:t>However, it also says that these effects will disappear soon as the currency circulation </a:t>
            </a:r>
            <a:r>
              <a:rPr kumimoji="0" lang="en-US" altLang="en-US" sz="1200" b="0" i="0" u="none" strike="noStrike" cap="none" normalizeH="0" baseline="0" dirty="0" err="1">
                <a:ln>
                  <a:noFill/>
                </a:ln>
                <a:solidFill>
                  <a:srgbClr val="4C4C4C"/>
                </a:solidFill>
                <a:effectLst/>
                <a:latin typeface="PT Serif"/>
              </a:rPr>
              <a:t>normalises</a:t>
            </a:r>
            <a:r>
              <a:rPr kumimoji="0" lang="en-US" altLang="en-US" sz="1200" b="0" i="0" u="none" strike="noStrike" cap="none" normalizeH="0" baseline="0" dirty="0">
                <a:ln>
                  <a:noFill/>
                </a:ln>
                <a:solidFill>
                  <a:srgbClr val="4C4C4C"/>
                </a:solidFill>
                <a:effectLst/>
                <a:latin typeface="PT Serif"/>
              </a:rPr>
              <a:t>. Apart from dealing with the economic impact, Indians have also suffered due to poor implementation of the currency ban. Subramanian, though, chose to remain silent about this.</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C4C4C"/>
                </a:solidFill>
                <a:effectLst/>
                <a:latin typeface="PT Serif"/>
              </a:rPr>
              <a:t>“Economic Survey will not speak about the implementation,” Subramanian said during the press conference in New Delhi. Those in the informal sector have had to face hardships, but there are potential long-term benefits, he said.</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C4C4C"/>
                </a:solidFill>
                <a:effectLst/>
                <a:latin typeface="PT Serif"/>
              </a:rPr>
              <a:t>Here are the top positives and negatives of </a:t>
            </a:r>
            <a:r>
              <a:rPr kumimoji="0" lang="en-US" altLang="en-US" sz="1200" b="0" i="0" u="none" strike="noStrike" cap="none" normalizeH="0" baseline="0" dirty="0" err="1">
                <a:ln>
                  <a:noFill/>
                </a:ln>
                <a:solidFill>
                  <a:srgbClr val="4C4C4C"/>
                </a:solidFill>
                <a:effectLst/>
                <a:latin typeface="PT Serif"/>
              </a:rPr>
              <a:t>demonetisation</a:t>
            </a:r>
            <a:r>
              <a:rPr kumimoji="0" lang="en-US" altLang="en-US" sz="1200" b="0" i="0" u="none" strike="noStrike" cap="none" normalizeH="0" baseline="0" dirty="0">
                <a:ln>
                  <a:noFill/>
                </a:ln>
                <a:solidFill>
                  <a:srgbClr val="4C4C4C"/>
                </a:solidFill>
                <a:effectLst/>
                <a:latin typeface="PT Serif"/>
              </a:rPr>
              <a:t> as highlighted by the Economic Survey:</a:t>
            </a:r>
            <a:endParaRPr kumimoji="0" lang="en-US" altLang="en-US" sz="400" b="0" i="0" u="none" strike="noStrike" cap="none" normalizeH="0" baseline="0" dirty="0">
              <a:ln>
                <a:noFill/>
              </a:ln>
              <a:solidFill>
                <a:schemeClr val="tx1"/>
              </a:solidFill>
              <a:effectLst/>
            </a:endParaRPr>
          </a:p>
          <a:p>
            <a:endParaRPr lang="en-US" dirty="0"/>
          </a:p>
        </p:txBody>
      </p:sp>
      <p:sp>
        <p:nvSpPr>
          <p:cNvPr id="4" name="Slide Number Placeholder 3"/>
          <p:cNvSpPr>
            <a:spLocks noGrp="1"/>
          </p:cNvSpPr>
          <p:nvPr>
            <p:ph type="sldNum" sz="quarter" idx="10"/>
          </p:nvPr>
        </p:nvSpPr>
        <p:spPr/>
        <p:txBody>
          <a:bodyPr/>
          <a:lstStyle/>
          <a:p>
            <a:fld id="{F8D4453C-0D1E-4E26-858F-5C64EDBE65C1}" type="slidenum">
              <a:rPr lang="en-US" smtClean="0"/>
              <a:t>17</a:t>
            </a:fld>
            <a:endParaRPr lang="en-US"/>
          </a:p>
        </p:txBody>
      </p:sp>
    </p:spTree>
    <p:extLst>
      <p:ext uri="{BB962C8B-B14F-4D97-AF65-F5344CB8AC3E}">
        <p14:creationId xmlns:p14="http://schemas.microsoft.com/office/powerpoint/2010/main" val="3311278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487093D-8F8B-445D-927F-ABA862C53A4A}"/>
              </a:ext>
            </a:extLst>
          </p:cNvPr>
          <p:cNvSpPr/>
          <p:nvPr/>
        </p:nvSpPr>
        <p:spPr>
          <a:xfrm>
            <a:off x="304800" y="609600"/>
            <a:ext cx="8686800" cy="1938992"/>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000" kern="0" dirty="0">
                <a:solidFill>
                  <a:prstClr val="black"/>
                </a:solidFill>
                <a:latin typeface="Garamond" panose="02020404030301010803" pitchFamily="18" charset="0"/>
                <a:ea typeface="+mj-ea"/>
                <a:cs typeface="+mj-cs"/>
              </a:rPr>
              <a:t>India in the Global Economy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rPr>
              <a:t>A paper in progress by</a:t>
            </a:r>
          </a:p>
          <a:p>
            <a:pPr marR="0" lvl="0" algn="ctr" defTabSz="914400" eaLnBrk="1" fontAlgn="auto" latinLnBrk="0" hangingPunct="1">
              <a:lnSpc>
                <a:spcPct val="100000"/>
              </a:lnSpc>
              <a:spcBef>
                <a:spcPts val="0"/>
              </a:spcBef>
              <a:spcAft>
                <a:spcPts val="0"/>
              </a:spcAft>
              <a:buClrTx/>
              <a:buSzTx/>
              <a:tabLst/>
              <a:defRPr/>
            </a:pPr>
            <a:r>
              <a:rPr kumimoji="0" lang="en-US" sz="4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rPr>
              <a:t> </a:t>
            </a:r>
            <a:r>
              <a:rPr lang="en-US" sz="4000" kern="0" dirty="0">
                <a:solidFill>
                  <a:prstClr val="black"/>
                </a:solidFill>
                <a:latin typeface="Garamond" panose="02020404030301010803" pitchFamily="18" charset="0"/>
                <a:ea typeface="+mj-ea"/>
                <a:cs typeface="+mj-cs"/>
              </a:rPr>
              <a:t>Raghuram Govind Rajan</a:t>
            </a:r>
            <a:endParaRPr kumimoji="0" lang="en-US" sz="4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endParaRPr>
          </a:p>
        </p:txBody>
      </p:sp>
      <p:pic>
        <p:nvPicPr>
          <p:cNvPr id="1028" name="Picture 4" descr="Image result for olin business school logo">
            <a:extLst>
              <a:ext uri="{FF2B5EF4-FFF2-40B4-BE49-F238E27FC236}">
                <a16:creationId xmlns:a16="http://schemas.microsoft.com/office/drawing/2014/main" id="{18C1B35C-B32B-4286-A49E-9D1C16528F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EE462A62-DD0B-4CCA-B05C-2C789CEB6521}"/>
              </a:ext>
            </a:extLst>
          </p:cNvPr>
          <p:cNvSpPr/>
          <p:nvPr/>
        </p:nvSpPr>
        <p:spPr>
          <a:xfrm>
            <a:off x="-762000" y="5334000"/>
            <a:ext cx="10795001" cy="461665"/>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prstClr val="black"/>
                </a:solidFill>
                <a:effectLst/>
                <a:uLnTx/>
                <a:uFillTx/>
                <a:latin typeface="Garamond" panose="02020404030301010803" pitchFamily="18" charset="0"/>
                <a:ea typeface="+mj-ea"/>
                <a:cs typeface="+mj-cs"/>
              </a:rPr>
              <a:t>A presentation by </a:t>
            </a:r>
            <a:r>
              <a:rPr lang="en-US" sz="2400" kern="0" dirty="0">
                <a:solidFill>
                  <a:prstClr val="black"/>
                </a:solidFill>
                <a:latin typeface="Garamond" panose="02020404030301010803" pitchFamily="18" charset="0"/>
                <a:ea typeface="+mj-ea"/>
                <a:cs typeface="+mj-cs"/>
              </a:rPr>
              <a:t>Ashwinbalaji Sundaresan</a:t>
            </a:r>
            <a:endParaRPr kumimoji="0" lang="en-US" sz="2400" b="0" i="0" u="none" strike="noStrike" kern="0" cap="none" spc="0" normalizeH="0" baseline="0" noProof="0" dirty="0">
              <a:ln>
                <a:noFill/>
              </a:ln>
              <a:solidFill>
                <a:prstClr val="black"/>
              </a:solidFill>
              <a:effectLst/>
              <a:uLnTx/>
              <a:uFillTx/>
              <a:latin typeface="Garamond" panose="02020404030301010803" pitchFamily="18" charset="0"/>
              <a:ea typeface="+mj-ea"/>
              <a:cs typeface="+mj-cs"/>
            </a:endParaRPr>
          </a:p>
        </p:txBody>
      </p:sp>
      <p:pic>
        <p:nvPicPr>
          <p:cNvPr id="8" name="Picture 7">
            <a:extLst>
              <a:ext uri="{FF2B5EF4-FFF2-40B4-BE49-F238E27FC236}">
                <a16:creationId xmlns:a16="http://schemas.microsoft.com/office/drawing/2014/main" id="{CF30F93B-21CF-462B-9194-B207BC04CC94}"/>
              </a:ext>
            </a:extLst>
          </p:cNvPr>
          <p:cNvPicPr>
            <a:picLocks noChangeAspect="1"/>
          </p:cNvPicPr>
          <p:nvPr/>
        </p:nvPicPr>
        <p:blipFill>
          <a:blip r:embed="rId3"/>
          <a:stretch>
            <a:fillRect/>
          </a:stretch>
        </p:blipFill>
        <p:spPr>
          <a:xfrm>
            <a:off x="3724275" y="2655421"/>
            <a:ext cx="1847850" cy="25717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6166" y="21265"/>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1D4B8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1"/>
          <p:cNvSpPr txBox="1"/>
          <p:nvPr/>
        </p:nvSpPr>
        <p:spPr>
          <a:xfrm>
            <a:off x="2254869" y="366362"/>
            <a:ext cx="4685065" cy="328295"/>
          </a:xfrm>
          <a:prstGeom prst="rect">
            <a:avLst/>
          </a:prstGeom>
          <a:noFill/>
        </p:spPr>
        <p:txBody>
          <a:bodyPr wrap="none" lIns="0" tIns="0" rIns="0" rtlCol="0">
            <a:spAutoFit/>
          </a:bodyPr>
          <a:lstStyle/>
          <a:p>
            <a:pPr algn="ctr">
              <a:lnSpc>
                <a:spcPts val="2200"/>
              </a:lnSpc>
              <a:tabLst/>
            </a:pPr>
            <a:r>
              <a:rPr lang="en-US" altLang="zh-CN" sz="4000" dirty="0">
                <a:solidFill>
                  <a:srgbClr val="FFFFFF"/>
                </a:solidFill>
                <a:latin typeface="Garamond" panose="02020404030301010803" pitchFamily="18" charset="0"/>
                <a:cs typeface="Times New Roman" pitchFamily="18" charset="0"/>
              </a:rPr>
              <a:t>Exchange Rates (cond.)</a:t>
            </a:r>
          </a:p>
        </p:txBody>
      </p:sp>
      <p:pic>
        <p:nvPicPr>
          <p:cNvPr id="8" name="Picture 4" descr="Image result for olin business school logo">
            <a:extLst>
              <a:ext uri="{FF2B5EF4-FFF2-40B4-BE49-F238E27FC236}">
                <a16:creationId xmlns:a16="http://schemas.microsoft.com/office/drawing/2014/main" id="{C59C56AC-1CD3-4826-813E-E5C1F176A6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93D257B-F2C9-443C-B4AC-C9406EDE3FB4}"/>
              </a:ext>
            </a:extLst>
          </p:cNvPr>
          <p:cNvSpPr txBox="1"/>
          <p:nvPr/>
        </p:nvSpPr>
        <p:spPr>
          <a:xfrm>
            <a:off x="609600" y="791374"/>
            <a:ext cx="7620000" cy="923330"/>
          </a:xfrm>
          <a:prstGeom prst="rect">
            <a:avLst/>
          </a:prstGeom>
          <a:noFill/>
        </p:spPr>
        <p:txBody>
          <a:bodyPr wrap="square" rtlCol="0">
            <a:spAutoFit/>
          </a:bodyPr>
          <a:lstStyle/>
          <a:p>
            <a:pPr marL="285750" indent="-285750" algn="just">
              <a:buFont typeface="Arial" panose="020B0604020202020204" pitchFamily="34" charset="0"/>
              <a:buChar char="•"/>
            </a:pPr>
            <a:r>
              <a:rPr lang="en-US" dirty="0">
                <a:solidFill>
                  <a:schemeClr val="bg1"/>
                </a:solidFill>
                <a:latin typeface="Garamond" panose="02020404030301010803" pitchFamily="18" charset="0"/>
              </a:rPr>
              <a:t>Other countries have depreciated against the dollar too</a:t>
            </a:r>
          </a:p>
          <a:p>
            <a:pPr marL="285750" indent="-285750" algn="just">
              <a:buFont typeface="Arial" panose="020B0604020202020204" pitchFamily="34" charset="0"/>
              <a:buChar char="•"/>
            </a:pPr>
            <a:r>
              <a:rPr lang="en-US" dirty="0">
                <a:solidFill>
                  <a:schemeClr val="bg1"/>
                </a:solidFill>
                <a:latin typeface="Garamond" panose="02020404030301010803" pitchFamily="18" charset="0"/>
              </a:rPr>
              <a:t>Although India might have gained an advantage versus USA producers, competitors might have gained more dude to their exchange rate dropping more</a:t>
            </a:r>
          </a:p>
        </p:txBody>
      </p:sp>
      <p:sp>
        <p:nvSpPr>
          <p:cNvPr id="12" name="TextBox 11">
            <a:extLst>
              <a:ext uri="{FF2B5EF4-FFF2-40B4-BE49-F238E27FC236}">
                <a16:creationId xmlns:a16="http://schemas.microsoft.com/office/drawing/2014/main" id="{08CF0EF8-6A33-490B-8E46-C5D4F553D6E7}"/>
              </a:ext>
            </a:extLst>
          </p:cNvPr>
          <p:cNvSpPr txBox="1"/>
          <p:nvPr/>
        </p:nvSpPr>
        <p:spPr>
          <a:xfrm>
            <a:off x="787398" y="1788484"/>
            <a:ext cx="7620000" cy="461665"/>
          </a:xfrm>
          <a:prstGeom prst="rect">
            <a:avLst/>
          </a:prstGeom>
          <a:noFill/>
        </p:spPr>
        <p:txBody>
          <a:bodyPr wrap="square" rtlCol="0">
            <a:spAutoFit/>
          </a:bodyPr>
          <a:lstStyle/>
          <a:p>
            <a:pPr algn="ctr"/>
            <a:r>
              <a:rPr lang="en-US" sz="2400" dirty="0">
                <a:solidFill>
                  <a:schemeClr val="bg1"/>
                </a:solidFill>
                <a:latin typeface="Garamond" panose="02020404030301010803" pitchFamily="18" charset="0"/>
              </a:rPr>
              <a:t>How do you remove the bias?</a:t>
            </a:r>
            <a:endParaRPr lang="en-US" dirty="0">
              <a:solidFill>
                <a:schemeClr val="bg1"/>
              </a:solidFill>
              <a:latin typeface="Garamond" panose="02020404030301010803" pitchFamily="18" charset="0"/>
            </a:endParaRPr>
          </a:p>
        </p:txBody>
      </p:sp>
      <p:pic>
        <p:nvPicPr>
          <p:cNvPr id="6" name="Picture 5">
            <a:extLst>
              <a:ext uri="{FF2B5EF4-FFF2-40B4-BE49-F238E27FC236}">
                <a16:creationId xmlns:a16="http://schemas.microsoft.com/office/drawing/2014/main" id="{B1F3260A-A580-46AC-91D5-EBECAC44E06E}"/>
              </a:ext>
            </a:extLst>
          </p:cNvPr>
          <p:cNvPicPr>
            <a:picLocks noChangeAspect="1"/>
          </p:cNvPicPr>
          <p:nvPr/>
        </p:nvPicPr>
        <p:blipFill>
          <a:blip r:embed="rId3"/>
          <a:stretch>
            <a:fillRect/>
          </a:stretch>
        </p:blipFill>
        <p:spPr>
          <a:xfrm>
            <a:off x="1829113" y="2286256"/>
            <a:ext cx="5473442" cy="3699857"/>
          </a:xfrm>
          <a:prstGeom prst="rect">
            <a:avLst/>
          </a:prstGeom>
        </p:spPr>
      </p:pic>
    </p:spTree>
    <p:extLst>
      <p:ext uri="{BB962C8B-B14F-4D97-AF65-F5344CB8AC3E}">
        <p14:creationId xmlns:p14="http://schemas.microsoft.com/office/powerpoint/2010/main" val="1337916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6166" y="21265"/>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1D4B8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1"/>
          <p:cNvSpPr txBox="1"/>
          <p:nvPr/>
        </p:nvSpPr>
        <p:spPr>
          <a:xfrm>
            <a:off x="2254869" y="366362"/>
            <a:ext cx="4685065" cy="328295"/>
          </a:xfrm>
          <a:prstGeom prst="rect">
            <a:avLst/>
          </a:prstGeom>
          <a:noFill/>
        </p:spPr>
        <p:txBody>
          <a:bodyPr wrap="none" lIns="0" tIns="0" rIns="0" rtlCol="0">
            <a:spAutoFit/>
          </a:bodyPr>
          <a:lstStyle/>
          <a:p>
            <a:pPr algn="ctr">
              <a:lnSpc>
                <a:spcPts val="2200"/>
              </a:lnSpc>
              <a:tabLst/>
            </a:pPr>
            <a:r>
              <a:rPr lang="en-US" altLang="zh-CN" sz="4000" dirty="0">
                <a:solidFill>
                  <a:srgbClr val="FFFFFF"/>
                </a:solidFill>
                <a:latin typeface="Garamond" panose="02020404030301010803" pitchFamily="18" charset="0"/>
                <a:cs typeface="Times New Roman" pitchFamily="18" charset="0"/>
              </a:rPr>
              <a:t>Exchange Rates (cond.)</a:t>
            </a:r>
          </a:p>
        </p:txBody>
      </p:sp>
      <p:pic>
        <p:nvPicPr>
          <p:cNvPr id="8" name="Picture 4" descr="Image result for olin business school logo">
            <a:extLst>
              <a:ext uri="{FF2B5EF4-FFF2-40B4-BE49-F238E27FC236}">
                <a16:creationId xmlns:a16="http://schemas.microsoft.com/office/drawing/2014/main" id="{C59C56AC-1CD3-4826-813E-E5C1F176A6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93D257B-F2C9-443C-B4AC-C9406EDE3FB4}"/>
              </a:ext>
            </a:extLst>
          </p:cNvPr>
          <p:cNvSpPr txBox="1"/>
          <p:nvPr/>
        </p:nvSpPr>
        <p:spPr>
          <a:xfrm>
            <a:off x="609600" y="791374"/>
            <a:ext cx="7620000" cy="369332"/>
          </a:xfrm>
          <a:prstGeom prst="rect">
            <a:avLst/>
          </a:prstGeom>
          <a:noFill/>
        </p:spPr>
        <p:txBody>
          <a:bodyPr wrap="square" rtlCol="0">
            <a:spAutoFit/>
          </a:bodyPr>
          <a:lstStyle/>
          <a:p>
            <a:pPr marL="285750" indent="-285750" algn="just">
              <a:buFont typeface="Arial" panose="020B0604020202020204" pitchFamily="34" charset="0"/>
              <a:buChar char="•"/>
            </a:pPr>
            <a:r>
              <a:rPr lang="en-US" dirty="0">
                <a:solidFill>
                  <a:schemeClr val="bg1"/>
                </a:solidFill>
                <a:latin typeface="Garamond" panose="02020404030301010803" pitchFamily="18" charset="0"/>
              </a:rPr>
              <a:t>Effect of Inflation on Interest rate</a:t>
            </a:r>
          </a:p>
        </p:txBody>
      </p:sp>
      <p:pic>
        <p:nvPicPr>
          <p:cNvPr id="5" name="Picture 4">
            <a:extLst>
              <a:ext uri="{FF2B5EF4-FFF2-40B4-BE49-F238E27FC236}">
                <a16:creationId xmlns:a16="http://schemas.microsoft.com/office/drawing/2014/main" id="{F4710C8B-BF15-4764-8333-4B24A0E6783B}"/>
              </a:ext>
            </a:extLst>
          </p:cNvPr>
          <p:cNvPicPr>
            <a:picLocks noChangeAspect="1"/>
          </p:cNvPicPr>
          <p:nvPr/>
        </p:nvPicPr>
        <p:blipFill>
          <a:blip r:embed="rId3"/>
          <a:stretch>
            <a:fillRect/>
          </a:stretch>
        </p:blipFill>
        <p:spPr>
          <a:xfrm>
            <a:off x="1195600" y="1343103"/>
            <a:ext cx="6740468" cy="4556323"/>
          </a:xfrm>
          <a:prstGeom prst="rect">
            <a:avLst/>
          </a:prstGeom>
        </p:spPr>
      </p:pic>
    </p:spTree>
    <p:extLst>
      <p:ext uri="{BB962C8B-B14F-4D97-AF65-F5344CB8AC3E}">
        <p14:creationId xmlns:p14="http://schemas.microsoft.com/office/powerpoint/2010/main" val="1110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6166" y="21265"/>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1D4B8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1"/>
          <p:cNvSpPr txBox="1"/>
          <p:nvPr/>
        </p:nvSpPr>
        <p:spPr>
          <a:xfrm>
            <a:off x="2254869" y="366362"/>
            <a:ext cx="4685065" cy="328295"/>
          </a:xfrm>
          <a:prstGeom prst="rect">
            <a:avLst/>
          </a:prstGeom>
          <a:noFill/>
        </p:spPr>
        <p:txBody>
          <a:bodyPr wrap="none" lIns="0" tIns="0" rIns="0" rtlCol="0">
            <a:spAutoFit/>
          </a:bodyPr>
          <a:lstStyle/>
          <a:p>
            <a:pPr algn="ctr">
              <a:lnSpc>
                <a:spcPts val="2200"/>
              </a:lnSpc>
              <a:tabLst/>
            </a:pPr>
            <a:r>
              <a:rPr lang="en-US" altLang="zh-CN" sz="4000" dirty="0">
                <a:solidFill>
                  <a:srgbClr val="FFFFFF"/>
                </a:solidFill>
                <a:latin typeface="Garamond" panose="02020404030301010803" pitchFamily="18" charset="0"/>
                <a:cs typeface="Times New Roman" pitchFamily="18" charset="0"/>
              </a:rPr>
              <a:t>Exchange Rates (cond.)</a:t>
            </a:r>
          </a:p>
        </p:txBody>
      </p:sp>
      <p:pic>
        <p:nvPicPr>
          <p:cNvPr id="8" name="Picture 4" descr="Image result for olin business school logo">
            <a:extLst>
              <a:ext uri="{FF2B5EF4-FFF2-40B4-BE49-F238E27FC236}">
                <a16:creationId xmlns:a16="http://schemas.microsoft.com/office/drawing/2014/main" id="{C59C56AC-1CD3-4826-813E-E5C1F176A6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93D257B-F2C9-443C-B4AC-C9406EDE3FB4}"/>
              </a:ext>
            </a:extLst>
          </p:cNvPr>
          <p:cNvSpPr txBox="1"/>
          <p:nvPr/>
        </p:nvSpPr>
        <p:spPr>
          <a:xfrm>
            <a:off x="609600" y="791374"/>
            <a:ext cx="7620000" cy="4401205"/>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solidFill>
                  <a:schemeClr val="bg1"/>
                </a:solidFill>
                <a:latin typeface="Garamond" panose="02020404030301010803" pitchFamily="18" charset="0"/>
              </a:rPr>
              <a:t>Exchange rate is not overvalued</a:t>
            </a:r>
          </a:p>
          <a:p>
            <a:pPr marL="1657350" lvl="3" indent="-285750" algn="just">
              <a:buFont typeface="Wingdings" panose="05000000000000000000" pitchFamily="2" charset="2"/>
              <a:buChar char="v"/>
            </a:pPr>
            <a:r>
              <a:rPr lang="en-US" sz="2000" dirty="0">
                <a:solidFill>
                  <a:schemeClr val="bg1"/>
                </a:solidFill>
                <a:latin typeface="Garamond" panose="02020404030301010803" pitchFamily="18" charset="0"/>
              </a:rPr>
              <a:t>Real exchange rate measures only competitiveness</a:t>
            </a:r>
          </a:p>
          <a:p>
            <a:pPr marL="1657350" lvl="3" indent="-285750" algn="just">
              <a:buFont typeface="Wingdings" panose="05000000000000000000" pitchFamily="2" charset="2"/>
              <a:buChar char="v"/>
            </a:pPr>
            <a:r>
              <a:rPr lang="en-US" sz="2000" dirty="0">
                <a:solidFill>
                  <a:schemeClr val="bg1"/>
                </a:solidFill>
                <a:latin typeface="Garamond" panose="02020404030301010803" pitchFamily="18" charset="0"/>
              </a:rPr>
              <a:t>Productivity varies between countries</a:t>
            </a:r>
          </a:p>
          <a:p>
            <a:pPr marL="1657350" lvl="3" indent="-285750" algn="just">
              <a:buFont typeface="Wingdings" panose="05000000000000000000" pitchFamily="2" charset="2"/>
              <a:buChar char="v"/>
            </a:pPr>
            <a:r>
              <a:rPr lang="en-US" sz="2000" dirty="0">
                <a:solidFill>
                  <a:schemeClr val="bg1"/>
                </a:solidFill>
                <a:latin typeface="Garamond" panose="02020404030301010803" pitchFamily="18" charset="0"/>
              </a:rPr>
              <a:t>Rich countries are mostly at their productivity frontier</a:t>
            </a:r>
          </a:p>
          <a:p>
            <a:pPr marL="1657350" lvl="3" indent="-285750" algn="just">
              <a:buFont typeface="Wingdings" panose="05000000000000000000" pitchFamily="2" charset="2"/>
              <a:buChar char="v"/>
            </a:pPr>
            <a:r>
              <a:rPr lang="en-US" sz="2000" dirty="0">
                <a:solidFill>
                  <a:schemeClr val="bg1"/>
                </a:solidFill>
                <a:latin typeface="Garamond" panose="02020404030301010803" pitchFamily="18" charset="0"/>
              </a:rPr>
              <a:t>Room for growth in poor countries by reducing bottlenecks</a:t>
            </a:r>
          </a:p>
          <a:p>
            <a:pPr marL="1657350" lvl="3" indent="-285750" algn="just">
              <a:buFont typeface="Wingdings" panose="05000000000000000000" pitchFamily="2" charset="2"/>
              <a:buChar char="v"/>
            </a:pPr>
            <a:r>
              <a:rPr lang="en-US" sz="2000" dirty="0">
                <a:solidFill>
                  <a:schemeClr val="bg1"/>
                </a:solidFill>
                <a:latin typeface="Garamond" panose="02020404030301010803" pitchFamily="18" charset="0"/>
              </a:rPr>
              <a:t>Real appreciation offset by productivity differentials</a:t>
            </a:r>
          </a:p>
          <a:p>
            <a:pPr marL="342900" indent="-342900" algn="just">
              <a:buFont typeface="Arial" panose="020B0604020202020204" pitchFamily="34" charset="0"/>
              <a:buChar char="•"/>
            </a:pPr>
            <a:endParaRPr lang="en-US" sz="2000" dirty="0">
              <a:solidFill>
                <a:schemeClr val="bg1"/>
              </a:solidFill>
              <a:latin typeface="Garamond" panose="02020404030301010803" pitchFamily="18" charset="0"/>
            </a:endParaRPr>
          </a:p>
          <a:p>
            <a:pPr marL="342900" indent="-342900" algn="just">
              <a:buFont typeface="Arial" panose="020B0604020202020204" pitchFamily="34" charset="0"/>
              <a:buChar char="•"/>
            </a:pPr>
            <a:endParaRPr lang="en-US" sz="2000" dirty="0">
              <a:solidFill>
                <a:schemeClr val="bg1"/>
              </a:solidFill>
              <a:latin typeface="Garamond" panose="02020404030301010803" pitchFamily="18" charset="0"/>
            </a:endParaRPr>
          </a:p>
          <a:p>
            <a:pPr marL="342900" indent="-342900" algn="just">
              <a:buFont typeface="Arial" panose="020B0604020202020204" pitchFamily="34" charset="0"/>
              <a:buChar char="•"/>
            </a:pPr>
            <a:r>
              <a:rPr lang="en-US" sz="2000" dirty="0">
                <a:solidFill>
                  <a:schemeClr val="bg1"/>
                </a:solidFill>
                <a:latin typeface="Garamond" panose="02020404030301010803" pitchFamily="18" charset="0"/>
              </a:rPr>
              <a:t>Although Indian trade has been slowing down, slowdown similar to other countries.  Significantly attributed to falling commodity prices and a smaller share to fall in trade volumes.</a:t>
            </a:r>
          </a:p>
          <a:p>
            <a:pPr marL="342900" indent="-342900" algn="just">
              <a:buFont typeface="Arial" panose="020B0604020202020204" pitchFamily="34" charset="0"/>
              <a:buChar char="•"/>
            </a:pPr>
            <a:r>
              <a:rPr lang="en-US" sz="2000" dirty="0">
                <a:solidFill>
                  <a:schemeClr val="bg1"/>
                </a:solidFill>
                <a:latin typeface="Garamond" panose="02020404030301010803" pitchFamily="18" charset="0"/>
              </a:rPr>
              <a:t>Thus very hard to pin the slowdown of exchange rate</a:t>
            </a:r>
          </a:p>
          <a:p>
            <a:pPr lvl="3" algn="just"/>
            <a:endParaRPr lang="en-US" sz="20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706038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66FB97B-CBBB-4B31-9A00-4B5D9DC63362}"/>
              </a:ext>
            </a:extLst>
          </p:cNvPr>
          <p:cNvSpPr/>
          <p:nvPr/>
        </p:nvSpPr>
        <p:spPr>
          <a:xfrm>
            <a:off x="253999" y="1138062"/>
            <a:ext cx="8686800" cy="2739211"/>
          </a:xfrm>
          <a:prstGeom prst="rect">
            <a:avLst/>
          </a:prstGeom>
        </p:spPr>
        <p:txBody>
          <a:bodyPr wrap="square">
            <a:spAutoFit/>
          </a:bodyPr>
          <a:lstStyle/>
          <a:p>
            <a:pPr>
              <a:defRPr/>
            </a:pPr>
            <a:r>
              <a:rPr lang="en-US" sz="2400" kern="0" dirty="0">
                <a:solidFill>
                  <a:prstClr val="black"/>
                </a:solidFill>
                <a:latin typeface="Garamond" panose="02020404030301010803" pitchFamily="18" charset="0"/>
                <a:ea typeface="+mj-ea"/>
                <a:cs typeface="+mj-cs"/>
              </a:rPr>
              <a:t>Should policies be geared towards a strong or a weak rupee?</a:t>
            </a:r>
          </a:p>
          <a:p>
            <a:pPr marL="342900" indent="-342900">
              <a:buFont typeface="Arial" panose="020B0604020202020204" pitchFamily="34" charset="0"/>
              <a:buChar char="•"/>
              <a:defRPr/>
            </a:pPr>
            <a:r>
              <a:rPr lang="en-US" sz="2400" kern="0" dirty="0">
                <a:solidFill>
                  <a:prstClr val="black"/>
                </a:solidFill>
                <a:latin typeface="Garamond" panose="02020404030301010803" pitchFamily="18" charset="0"/>
                <a:ea typeface="+mj-ea"/>
                <a:cs typeface="+mj-cs"/>
              </a:rPr>
              <a:t>Consumer is strong rupee focused</a:t>
            </a:r>
          </a:p>
          <a:p>
            <a:pPr marL="342900" indent="-342900">
              <a:buFont typeface="Arial" panose="020B0604020202020204" pitchFamily="34" charset="0"/>
              <a:buChar char="•"/>
              <a:defRPr/>
            </a:pPr>
            <a:r>
              <a:rPr lang="en-US" sz="2400" kern="0" dirty="0">
                <a:solidFill>
                  <a:prstClr val="black"/>
                </a:solidFill>
                <a:latin typeface="Garamond" panose="02020404030301010803" pitchFamily="18" charset="0"/>
                <a:ea typeface="+mj-ea"/>
                <a:cs typeface="+mj-cs"/>
              </a:rPr>
              <a:t>Producer is weak rupee focused</a:t>
            </a:r>
          </a:p>
          <a:p>
            <a:pPr lvl="3" algn="just">
              <a:defRPr/>
            </a:pPr>
            <a:endParaRPr lang="en-US" sz="2000" kern="0" dirty="0">
              <a:solidFill>
                <a:prstClr val="black"/>
              </a:solidFill>
              <a:latin typeface="Garamond" panose="02020404030301010803" pitchFamily="18" charset="0"/>
              <a:ea typeface="+mj-ea"/>
              <a:cs typeface="+mj-cs"/>
            </a:endParaRPr>
          </a:p>
          <a:p>
            <a:pPr marL="1714500" lvl="3" indent="-342900" algn="just">
              <a:buFont typeface="Wingdings" panose="05000000000000000000" pitchFamily="2" charset="2"/>
              <a:buChar char="v"/>
              <a:defRPr/>
            </a:pPr>
            <a:endParaRPr lang="en-US" sz="2000" kern="0" dirty="0">
              <a:solidFill>
                <a:prstClr val="black"/>
              </a:solidFill>
              <a:latin typeface="Garamond" panose="02020404030301010803" pitchFamily="18" charset="0"/>
              <a:ea typeface="+mj-ea"/>
              <a:cs typeface="+mj-cs"/>
            </a:endParaRPr>
          </a:p>
          <a:p>
            <a:pPr marL="1714500" lvl="3" indent="-342900" algn="just">
              <a:buFont typeface="Wingdings" panose="05000000000000000000" pitchFamily="2" charset="2"/>
              <a:buChar char="v"/>
              <a:defRPr/>
            </a:pPr>
            <a:endParaRPr lang="en-US" sz="2000" kern="0" dirty="0">
              <a:solidFill>
                <a:prstClr val="black"/>
              </a:solidFill>
              <a:latin typeface="Garamond" panose="02020404030301010803" pitchFamily="18" charset="0"/>
              <a:ea typeface="+mj-ea"/>
              <a:cs typeface="+mj-cs"/>
            </a:endParaRPr>
          </a:p>
          <a:p>
            <a:pPr lvl="3" algn="just">
              <a:defRPr/>
            </a:pPr>
            <a:endParaRPr lang="en-US" sz="2000" kern="0" dirty="0">
              <a:solidFill>
                <a:prstClr val="black"/>
              </a:solidFill>
              <a:latin typeface="Garamond" panose="02020404030301010803" pitchFamily="18" charset="0"/>
              <a:ea typeface="+mj-ea"/>
              <a:cs typeface="+mj-cs"/>
            </a:endParaRPr>
          </a:p>
          <a:p>
            <a:pPr marR="0" lvl="0" algn="just" defTabSz="914400" eaLnBrk="1" fontAlgn="auto" latinLnBrk="0" hangingPunct="1">
              <a:lnSpc>
                <a:spcPct val="100000"/>
              </a:lnSpc>
              <a:spcBef>
                <a:spcPts val="0"/>
              </a:spcBef>
              <a:spcAft>
                <a:spcPts val="0"/>
              </a:spcAft>
              <a:buClrTx/>
              <a:buSzTx/>
              <a:tabLst/>
              <a:defRPr/>
            </a:pPr>
            <a:endParaRPr kumimoji="0" lang="en-US" sz="2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endParaRPr>
          </a:p>
        </p:txBody>
      </p:sp>
      <p:sp>
        <p:nvSpPr>
          <p:cNvPr id="9" name="Rectangle 8">
            <a:extLst>
              <a:ext uri="{FF2B5EF4-FFF2-40B4-BE49-F238E27FC236}">
                <a16:creationId xmlns:a16="http://schemas.microsoft.com/office/drawing/2014/main" id="{C487093D-8F8B-445D-927F-ABA862C53A4A}"/>
              </a:ext>
            </a:extLst>
          </p:cNvPr>
          <p:cNvSpPr/>
          <p:nvPr/>
        </p:nvSpPr>
        <p:spPr>
          <a:xfrm>
            <a:off x="220329" y="233916"/>
            <a:ext cx="8686800"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000" kern="0" dirty="0">
                <a:solidFill>
                  <a:prstClr val="black"/>
                </a:solidFill>
                <a:latin typeface="Garamond" panose="02020404030301010803" pitchFamily="18" charset="0"/>
                <a:ea typeface="+mj-ea"/>
                <a:cs typeface="+mj-cs"/>
              </a:rPr>
              <a:t>Goldilocks rate</a:t>
            </a:r>
            <a:endParaRPr kumimoji="0" lang="en-US" sz="4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endParaRPr>
          </a:p>
        </p:txBody>
      </p:sp>
      <p:pic>
        <p:nvPicPr>
          <p:cNvPr id="1028" name="Picture 4" descr="Image result for olin business school logo">
            <a:extLst>
              <a:ext uri="{FF2B5EF4-FFF2-40B4-BE49-F238E27FC236}">
                <a16:creationId xmlns:a16="http://schemas.microsoft.com/office/drawing/2014/main" id="{18C1B35C-B32B-4286-A49E-9D1C16528F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20CC9E0C-6C8C-4FE5-906B-2344ADA4F190}"/>
              </a:ext>
            </a:extLst>
          </p:cNvPr>
          <p:cNvSpPr/>
          <p:nvPr/>
        </p:nvSpPr>
        <p:spPr>
          <a:xfrm>
            <a:off x="257543" y="2507668"/>
            <a:ext cx="8686800" cy="4770537"/>
          </a:xfrm>
          <a:prstGeom prst="rect">
            <a:avLst/>
          </a:prstGeom>
        </p:spPr>
        <p:txBody>
          <a:bodyPr wrap="square">
            <a:spAutoFit/>
          </a:bodyPr>
          <a:lstStyle/>
          <a:p>
            <a:pPr>
              <a:defRPr/>
            </a:pPr>
            <a:r>
              <a:rPr lang="en-US" sz="2400" kern="0" dirty="0">
                <a:solidFill>
                  <a:prstClr val="black"/>
                </a:solidFill>
                <a:latin typeface="Garamond" panose="02020404030301010803" pitchFamily="18" charset="0"/>
                <a:ea typeface="+mj-ea"/>
                <a:cs typeface="+mj-cs"/>
              </a:rPr>
              <a:t>Goldilocks rate is the need of the hour</a:t>
            </a:r>
          </a:p>
          <a:p>
            <a:pPr marL="342900" indent="-342900" algn="just">
              <a:buFont typeface="Arial" panose="020B0604020202020204" pitchFamily="34" charset="0"/>
              <a:buChar char="•"/>
              <a:defRPr/>
            </a:pPr>
            <a:r>
              <a:rPr lang="en-US" sz="2400" kern="0" dirty="0">
                <a:solidFill>
                  <a:prstClr val="black"/>
                </a:solidFill>
                <a:latin typeface="Garamond" panose="02020404030301010803" pitchFamily="18" charset="0"/>
                <a:ea typeface="+mj-ea"/>
                <a:cs typeface="+mj-cs"/>
              </a:rPr>
              <a:t>Determined by market</a:t>
            </a:r>
          </a:p>
          <a:p>
            <a:pPr marL="342900" indent="-342900" algn="just">
              <a:buFont typeface="Arial" panose="020B0604020202020204" pitchFamily="34" charset="0"/>
              <a:buChar char="•"/>
              <a:defRPr/>
            </a:pPr>
            <a:r>
              <a:rPr lang="en-US" sz="2400" kern="0" dirty="0">
                <a:solidFill>
                  <a:prstClr val="black"/>
                </a:solidFill>
                <a:latin typeface="Garamond" panose="02020404030301010803" pitchFamily="18" charset="0"/>
                <a:ea typeface="+mj-ea"/>
                <a:cs typeface="+mj-cs"/>
              </a:rPr>
              <a:t>Reserve Bank of India intervenes to moderate adjustments to extreme sentiment driven movements</a:t>
            </a:r>
          </a:p>
          <a:p>
            <a:pPr marL="342900" indent="-342900" algn="just">
              <a:buFont typeface="Arial" panose="020B0604020202020204" pitchFamily="34" charset="0"/>
              <a:buChar char="•"/>
              <a:defRPr/>
            </a:pPr>
            <a:r>
              <a:rPr lang="en-US" sz="2400" kern="0" dirty="0">
                <a:solidFill>
                  <a:prstClr val="black"/>
                </a:solidFill>
                <a:latin typeface="Garamond" panose="02020404030301010803" pitchFamily="18" charset="0"/>
                <a:ea typeface="+mj-ea"/>
                <a:cs typeface="+mj-cs"/>
              </a:rPr>
              <a:t>Temporary irrationality can overwhelm a central bank</a:t>
            </a:r>
          </a:p>
          <a:p>
            <a:pPr marL="1257300" lvl="2" indent="-342900" algn="just">
              <a:buFont typeface="Wingdings" panose="05000000000000000000" pitchFamily="2" charset="2"/>
              <a:buChar char="v"/>
              <a:defRPr/>
            </a:pPr>
            <a:r>
              <a:rPr lang="en-US" sz="2400" kern="0" dirty="0">
                <a:solidFill>
                  <a:prstClr val="black"/>
                </a:solidFill>
                <a:latin typeface="Garamond" panose="02020404030301010803" pitchFamily="18" charset="0"/>
                <a:ea typeface="+mj-ea"/>
                <a:cs typeface="+mj-cs"/>
              </a:rPr>
              <a:t>Falling currencies may cause foreign investors to get out causing a cyclical effect.</a:t>
            </a:r>
          </a:p>
          <a:p>
            <a:pPr marL="1257300" lvl="2" indent="-342900" algn="just">
              <a:buFont typeface="Wingdings" panose="05000000000000000000" pitchFamily="2" charset="2"/>
              <a:buChar char="v"/>
              <a:defRPr/>
            </a:pPr>
            <a:endParaRPr lang="en-US" sz="2400" kern="0" dirty="0">
              <a:solidFill>
                <a:prstClr val="black"/>
              </a:solidFill>
              <a:latin typeface="Garamond" panose="02020404030301010803" pitchFamily="18" charset="0"/>
              <a:ea typeface="+mj-ea"/>
              <a:cs typeface="+mj-cs"/>
            </a:endParaRPr>
          </a:p>
          <a:p>
            <a:pPr marL="342900" indent="-342900" algn="just">
              <a:buFont typeface="Arial" panose="020B0604020202020204" pitchFamily="34" charset="0"/>
              <a:buChar char="•"/>
              <a:defRPr/>
            </a:pPr>
            <a:endParaRPr lang="en-US" sz="2400" kern="0" dirty="0">
              <a:solidFill>
                <a:prstClr val="black"/>
              </a:solidFill>
              <a:latin typeface="Garamond" panose="02020404030301010803" pitchFamily="18" charset="0"/>
              <a:ea typeface="+mj-ea"/>
              <a:cs typeface="+mj-cs"/>
            </a:endParaRPr>
          </a:p>
          <a:p>
            <a:pPr marL="342900" indent="-342900" algn="just">
              <a:buFont typeface="Arial" panose="020B0604020202020204" pitchFamily="34" charset="0"/>
              <a:buChar char="•"/>
              <a:defRPr/>
            </a:pPr>
            <a:endParaRPr lang="en-US" sz="2400" kern="0" dirty="0">
              <a:solidFill>
                <a:prstClr val="black"/>
              </a:solidFill>
              <a:latin typeface="Garamond" panose="02020404030301010803" pitchFamily="18" charset="0"/>
              <a:ea typeface="+mj-ea"/>
              <a:cs typeface="+mj-cs"/>
            </a:endParaRPr>
          </a:p>
          <a:p>
            <a:pPr marL="342900" indent="-342900" algn="just">
              <a:buFont typeface="Arial" panose="020B0604020202020204" pitchFamily="34" charset="0"/>
              <a:buChar char="•"/>
              <a:defRPr/>
            </a:pPr>
            <a:endParaRPr lang="en-US" sz="2400" kern="0" dirty="0">
              <a:solidFill>
                <a:prstClr val="black"/>
              </a:solidFill>
              <a:latin typeface="Garamond" panose="02020404030301010803" pitchFamily="18" charset="0"/>
              <a:ea typeface="+mj-ea"/>
              <a:cs typeface="+mj-cs"/>
            </a:endParaRPr>
          </a:p>
          <a:p>
            <a:pPr lvl="3" algn="just">
              <a:defRPr/>
            </a:pPr>
            <a:endParaRPr lang="en-US" sz="2000" kern="0" dirty="0">
              <a:solidFill>
                <a:prstClr val="black"/>
              </a:solidFill>
              <a:latin typeface="Garamond" panose="02020404030301010803" pitchFamily="18" charset="0"/>
              <a:ea typeface="+mj-ea"/>
              <a:cs typeface="+mj-cs"/>
            </a:endParaRPr>
          </a:p>
          <a:p>
            <a:pPr marR="0" lvl="0" algn="just" defTabSz="914400" eaLnBrk="1" fontAlgn="auto" latinLnBrk="0" hangingPunct="1">
              <a:lnSpc>
                <a:spcPct val="100000"/>
              </a:lnSpc>
              <a:spcBef>
                <a:spcPts val="0"/>
              </a:spcBef>
              <a:spcAft>
                <a:spcPts val="0"/>
              </a:spcAft>
              <a:buClrTx/>
              <a:buSzTx/>
              <a:tabLst/>
              <a:defRPr/>
            </a:pPr>
            <a:endParaRPr kumimoji="0" lang="en-US" sz="2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endParaRPr>
          </a:p>
        </p:txBody>
      </p:sp>
    </p:spTree>
    <p:extLst>
      <p:ext uri="{BB962C8B-B14F-4D97-AF65-F5344CB8AC3E}">
        <p14:creationId xmlns:p14="http://schemas.microsoft.com/office/powerpoint/2010/main" val="1491764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66FB97B-CBBB-4B31-9A00-4B5D9DC63362}"/>
              </a:ext>
            </a:extLst>
          </p:cNvPr>
          <p:cNvSpPr/>
          <p:nvPr/>
        </p:nvSpPr>
        <p:spPr>
          <a:xfrm>
            <a:off x="253999" y="1138062"/>
            <a:ext cx="8686800" cy="3847207"/>
          </a:xfrm>
          <a:prstGeom prst="rect">
            <a:avLst/>
          </a:prstGeom>
        </p:spPr>
        <p:txBody>
          <a:bodyPr wrap="square">
            <a:spAutoFit/>
          </a:bodyPr>
          <a:lstStyle/>
          <a:p>
            <a:pPr>
              <a:defRPr/>
            </a:pPr>
            <a:r>
              <a:rPr lang="en-US" sz="2400" kern="0" dirty="0">
                <a:solidFill>
                  <a:prstClr val="black"/>
                </a:solidFill>
                <a:latin typeface="Garamond" panose="02020404030301010803" pitchFamily="18" charset="0"/>
                <a:ea typeface="+mj-ea"/>
                <a:cs typeface="+mj-cs"/>
              </a:rPr>
              <a:t>Maintaining Order  for rupee moment depends on the following</a:t>
            </a:r>
          </a:p>
          <a:p>
            <a:pPr marL="342900" indent="-342900">
              <a:buFont typeface="Arial" panose="020B0604020202020204" pitchFamily="34" charset="0"/>
              <a:buChar char="•"/>
              <a:defRPr/>
            </a:pPr>
            <a:r>
              <a:rPr lang="en-US" sz="2400" kern="0" dirty="0">
                <a:solidFill>
                  <a:prstClr val="black"/>
                </a:solidFill>
                <a:latin typeface="Garamond" panose="02020404030301010803" pitchFamily="18" charset="0"/>
                <a:ea typeface="+mj-ea"/>
                <a:cs typeface="+mj-cs"/>
              </a:rPr>
              <a:t>Solid policies that ensure macroeconomic stability and money safety over medium term</a:t>
            </a:r>
          </a:p>
          <a:p>
            <a:pPr marL="342900" indent="-342900">
              <a:buFont typeface="Arial" panose="020B0604020202020204" pitchFamily="34" charset="0"/>
              <a:buChar char="•"/>
              <a:defRPr/>
            </a:pPr>
            <a:r>
              <a:rPr lang="en-US" sz="2400" kern="0" dirty="0">
                <a:solidFill>
                  <a:prstClr val="black"/>
                </a:solidFill>
                <a:latin typeface="Garamond" panose="02020404030301010803" pitchFamily="18" charset="0"/>
                <a:ea typeface="+mj-ea"/>
                <a:cs typeface="+mj-cs"/>
              </a:rPr>
              <a:t>Attracting stable long-term cashflows over short-term funding.</a:t>
            </a:r>
          </a:p>
          <a:p>
            <a:pPr marL="342900" indent="-342900">
              <a:buFont typeface="Arial" panose="020B0604020202020204" pitchFamily="34" charset="0"/>
              <a:buChar char="•"/>
              <a:defRPr/>
            </a:pPr>
            <a:r>
              <a:rPr lang="en-US" sz="2400" kern="0" dirty="0">
                <a:solidFill>
                  <a:prstClr val="black"/>
                </a:solidFill>
                <a:latin typeface="Garamond" panose="02020404030301010803" pitchFamily="18" charset="0"/>
                <a:ea typeface="+mj-ea"/>
                <a:cs typeface="+mj-cs"/>
              </a:rPr>
              <a:t>“Make in India “ and attracting Foreign Direct Investment into the country.</a:t>
            </a:r>
          </a:p>
          <a:p>
            <a:pPr lvl="3" algn="just">
              <a:defRPr/>
            </a:pPr>
            <a:endParaRPr lang="en-US" sz="2000" kern="0" dirty="0">
              <a:solidFill>
                <a:prstClr val="black"/>
              </a:solidFill>
              <a:latin typeface="Garamond" panose="02020404030301010803" pitchFamily="18" charset="0"/>
              <a:ea typeface="+mj-ea"/>
              <a:cs typeface="+mj-cs"/>
            </a:endParaRPr>
          </a:p>
          <a:p>
            <a:pPr marL="1714500" lvl="3" indent="-342900" algn="just">
              <a:buFont typeface="Wingdings" panose="05000000000000000000" pitchFamily="2" charset="2"/>
              <a:buChar char="v"/>
              <a:defRPr/>
            </a:pPr>
            <a:endParaRPr lang="en-US" sz="2000" kern="0" dirty="0">
              <a:solidFill>
                <a:prstClr val="black"/>
              </a:solidFill>
              <a:latin typeface="Garamond" panose="02020404030301010803" pitchFamily="18" charset="0"/>
              <a:ea typeface="+mj-ea"/>
              <a:cs typeface="+mj-cs"/>
            </a:endParaRPr>
          </a:p>
          <a:p>
            <a:pPr marL="1714500" lvl="3" indent="-342900" algn="just">
              <a:buFont typeface="Wingdings" panose="05000000000000000000" pitchFamily="2" charset="2"/>
              <a:buChar char="v"/>
              <a:defRPr/>
            </a:pPr>
            <a:endParaRPr lang="en-US" sz="2000" kern="0" dirty="0">
              <a:solidFill>
                <a:prstClr val="black"/>
              </a:solidFill>
              <a:latin typeface="Garamond" panose="02020404030301010803" pitchFamily="18" charset="0"/>
              <a:ea typeface="+mj-ea"/>
              <a:cs typeface="+mj-cs"/>
            </a:endParaRPr>
          </a:p>
          <a:p>
            <a:pPr lvl="3" algn="just">
              <a:defRPr/>
            </a:pPr>
            <a:endParaRPr lang="en-US" sz="2000" kern="0" dirty="0">
              <a:solidFill>
                <a:prstClr val="black"/>
              </a:solidFill>
              <a:latin typeface="Garamond" panose="02020404030301010803" pitchFamily="18" charset="0"/>
              <a:ea typeface="+mj-ea"/>
              <a:cs typeface="+mj-cs"/>
            </a:endParaRPr>
          </a:p>
          <a:p>
            <a:pPr marR="0" lvl="0" algn="just" defTabSz="914400" eaLnBrk="1" fontAlgn="auto" latinLnBrk="0" hangingPunct="1">
              <a:lnSpc>
                <a:spcPct val="100000"/>
              </a:lnSpc>
              <a:spcBef>
                <a:spcPts val="0"/>
              </a:spcBef>
              <a:spcAft>
                <a:spcPts val="0"/>
              </a:spcAft>
              <a:buClrTx/>
              <a:buSzTx/>
              <a:tabLst/>
              <a:defRPr/>
            </a:pPr>
            <a:endParaRPr kumimoji="0" lang="en-US" sz="2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endParaRPr>
          </a:p>
        </p:txBody>
      </p:sp>
      <p:sp>
        <p:nvSpPr>
          <p:cNvPr id="9" name="Rectangle 8">
            <a:extLst>
              <a:ext uri="{FF2B5EF4-FFF2-40B4-BE49-F238E27FC236}">
                <a16:creationId xmlns:a16="http://schemas.microsoft.com/office/drawing/2014/main" id="{C487093D-8F8B-445D-927F-ABA862C53A4A}"/>
              </a:ext>
            </a:extLst>
          </p:cNvPr>
          <p:cNvSpPr/>
          <p:nvPr/>
        </p:nvSpPr>
        <p:spPr>
          <a:xfrm>
            <a:off x="220329" y="233916"/>
            <a:ext cx="8686800"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000" kern="0" dirty="0">
                <a:solidFill>
                  <a:prstClr val="black"/>
                </a:solidFill>
                <a:latin typeface="Garamond" panose="02020404030301010803" pitchFamily="18" charset="0"/>
                <a:ea typeface="+mj-ea"/>
                <a:cs typeface="+mj-cs"/>
              </a:rPr>
              <a:t>Goldilocks rate (cond.)</a:t>
            </a:r>
            <a:endParaRPr kumimoji="0" lang="en-US" sz="4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endParaRPr>
          </a:p>
        </p:txBody>
      </p:sp>
      <p:pic>
        <p:nvPicPr>
          <p:cNvPr id="1028" name="Picture 4" descr="Image result for olin business school logo">
            <a:extLst>
              <a:ext uri="{FF2B5EF4-FFF2-40B4-BE49-F238E27FC236}">
                <a16:creationId xmlns:a16="http://schemas.microsoft.com/office/drawing/2014/main" id="{18C1B35C-B32B-4286-A49E-9D1C16528F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8599174D-14D2-4BF7-8AFF-312B9C116345}"/>
              </a:ext>
            </a:extLst>
          </p:cNvPr>
          <p:cNvPicPr>
            <a:picLocks noChangeAspect="1"/>
          </p:cNvPicPr>
          <p:nvPr/>
        </p:nvPicPr>
        <p:blipFill>
          <a:blip r:embed="rId3">
            <a:clrChange>
              <a:clrFrom>
                <a:srgbClr val="FFFFFF"/>
              </a:clrFrom>
              <a:clrTo>
                <a:srgbClr val="FFFFFF">
                  <a:alpha val="0"/>
                </a:srgbClr>
              </a:clrTo>
            </a:clrChange>
          </a:blip>
          <a:stretch>
            <a:fillRect/>
          </a:stretch>
        </p:blipFill>
        <p:spPr>
          <a:xfrm rot="16200000">
            <a:off x="7357100" y="4409006"/>
            <a:ext cx="2456201" cy="1152525"/>
          </a:xfrm>
          <a:prstGeom prst="rect">
            <a:avLst/>
          </a:prstGeom>
        </p:spPr>
      </p:pic>
      <p:pic>
        <p:nvPicPr>
          <p:cNvPr id="3" name="Picture 2">
            <a:extLst>
              <a:ext uri="{FF2B5EF4-FFF2-40B4-BE49-F238E27FC236}">
                <a16:creationId xmlns:a16="http://schemas.microsoft.com/office/drawing/2014/main" id="{F5853F15-3FAB-4764-B3F3-1CD9FAA840D5}"/>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828800" y="2828777"/>
            <a:ext cx="5181600" cy="3480619"/>
          </a:xfrm>
          <a:prstGeom prst="rect">
            <a:avLst/>
          </a:prstGeom>
        </p:spPr>
      </p:pic>
    </p:spTree>
    <p:extLst>
      <p:ext uri="{BB962C8B-B14F-4D97-AF65-F5344CB8AC3E}">
        <p14:creationId xmlns:p14="http://schemas.microsoft.com/office/powerpoint/2010/main" val="3550627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6166" y="38100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1D4B8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1"/>
          <p:cNvSpPr txBox="1"/>
          <p:nvPr/>
        </p:nvSpPr>
        <p:spPr>
          <a:xfrm>
            <a:off x="2610962" y="366362"/>
            <a:ext cx="3972882" cy="401713"/>
          </a:xfrm>
          <a:prstGeom prst="rect">
            <a:avLst/>
          </a:prstGeom>
          <a:noFill/>
        </p:spPr>
        <p:txBody>
          <a:bodyPr wrap="none" lIns="0" tIns="0" rIns="0" rtlCol="0">
            <a:spAutoFit/>
          </a:bodyPr>
          <a:lstStyle/>
          <a:p>
            <a:pPr algn="ctr">
              <a:lnSpc>
                <a:spcPts val="2200"/>
              </a:lnSpc>
              <a:tabLst/>
            </a:pPr>
            <a:r>
              <a:rPr lang="en-US" altLang="zh-CN" sz="4000" dirty="0">
                <a:solidFill>
                  <a:srgbClr val="FFFFFF"/>
                </a:solidFill>
                <a:latin typeface="Garamond" panose="02020404030301010803" pitchFamily="18" charset="0"/>
                <a:cs typeface="Times New Roman" pitchFamily="18" charset="0"/>
              </a:rPr>
              <a:t>Increasing Exports?</a:t>
            </a:r>
          </a:p>
        </p:txBody>
      </p:sp>
      <p:pic>
        <p:nvPicPr>
          <p:cNvPr id="8" name="Picture 4" descr="Image result for olin business school logo">
            <a:extLst>
              <a:ext uri="{FF2B5EF4-FFF2-40B4-BE49-F238E27FC236}">
                <a16:creationId xmlns:a16="http://schemas.microsoft.com/office/drawing/2014/main" id="{C59C56AC-1CD3-4826-813E-E5C1F176A6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93D257B-F2C9-443C-B4AC-C9406EDE3FB4}"/>
              </a:ext>
            </a:extLst>
          </p:cNvPr>
          <p:cNvSpPr txBox="1"/>
          <p:nvPr/>
        </p:nvSpPr>
        <p:spPr>
          <a:xfrm>
            <a:off x="609600" y="1134437"/>
            <a:ext cx="7620000" cy="2554545"/>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solidFill>
                  <a:schemeClr val="bg1"/>
                </a:solidFill>
                <a:latin typeface="Garamond" panose="02020404030301010803" pitchFamily="18" charset="0"/>
              </a:rPr>
              <a:t>Exchange rate is not very helpful</a:t>
            </a:r>
          </a:p>
          <a:p>
            <a:pPr marL="285750" indent="-285750" algn="just">
              <a:buFont typeface="Arial" panose="020B0604020202020204" pitchFamily="34" charset="0"/>
              <a:buChar char="•"/>
            </a:pPr>
            <a:r>
              <a:rPr lang="en-US" sz="2000" dirty="0">
                <a:solidFill>
                  <a:schemeClr val="bg1"/>
                </a:solidFill>
                <a:latin typeface="Garamond" panose="02020404030301010803" pitchFamily="18" charset="0"/>
              </a:rPr>
              <a:t>Increase productivity by building infrastructure, improving human capital and access to finance</a:t>
            </a:r>
          </a:p>
          <a:p>
            <a:pPr marL="285750" indent="-285750" algn="just">
              <a:buFont typeface="Arial" panose="020B0604020202020204" pitchFamily="34" charset="0"/>
              <a:buChar char="•"/>
            </a:pPr>
            <a:r>
              <a:rPr lang="en-US" sz="2000" dirty="0">
                <a:solidFill>
                  <a:schemeClr val="bg1"/>
                </a:solidFill>
                <a:latin typeface="Garamond" panose="02020404030301010803" pitchFamily="18" charset="0"/>
              </a:rPr>
              <a:t>Increase BRICS interaction on policy issues and improve common approaches.</a:t>
            </a:r>
          </a:p>
          <a:p>
            <a:pPr marL="285750" indent="-285750" algn="just">
              <a:buFont typeface="Arial" panose="020B0604020202020204" pitchFamily="34" charset="0"/>
              <a:buChar char="•"/>
            </a:pPr>
            <a:r>
              <a:rPr lang="en-US" sz="2000" dirty="0">
                <a:solidFill>
                  <a:schemeClr val="bg1"/>
                </a:solidFill>
                <a:latin typeface="Garamond" panose="02020404030301010803" pitchFamily="18" charset="0"/>
              </a:rPr>
              <a:t>Build coalitions with sympathetic industries and negotiate bilateral and multilateral treaties with complete knowledge of consequences</a:t>
            </a:r>
          </a:p>
          <a:p>
            <a:pPr lvl="3" algn="just"/>
            <a:endParaRPr lang="en-US" sz="20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687979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487093D-8F8B-445D-927F-ABA862C53A4A}"/>
              </a:ext>
            </a:extLst>
          </p:cNvPr>
          <p:cNvSpPr/>
          <p:nvPr/>
        </p:nvSpPr>
        <p:spPr>
          <a:xfrm>
            <a:off x="220329" y="233916"/>
            <a:ext cx="8686800"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rPr>
              <a:t>Updates</a:t>
            </a:r>
          </a:p>
        </p:txBody>
      </p:sp>
      <p:pic>
        <p:nvPicPr>
          <p:cNvPr id="1028" name="Picture 4" descr="Image result for olin business school logo">
            <a:extLst>
              <a:ext uri="{FF2B5EF4-FFF2-40B4-BE49-F238E27FC236}">
                <a16:creationId xmlns:a16="http://schemas.microsoft.com/office/drawing/2014/main" id="{18C1B35C-B32B-4286-A49E-9D1C16528F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D6A4F29A-F0A8-43AC-B7EC-C23BBA88A9C2}"/>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676400" y="941802"/>
            <a:ext cx="6110965" cy="4902844"/>
          </a:xfrm>
          <a:prstGeom prst="rect">
            <a:avLst/>
          </a:prstGeom>
        </p:spPr>
      </p:pic>
    </p:spTree>
    <p:extLst>
      <p:ext uri="{BB962C8B-B14F-4D97-AF65-F5344CB8AC3E}">
        <p14:creationId xmlns:p14="http://schemas.microsoft.com/office/powerpoint/2010/main" val="4095182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487093D-8F8B-445D-927F-ABA862C53A4A}"/>
              </a:ext>
            </a:extLst>
          </p:cNvPr>
          <p:cNvSpPr/>
          <p:nvPr/>
        </p:nvSpPr>
        <p:spPr>
          <a:xfrm>
            <a:off x="220329" y="233916"/>
            <a:ext cx="8686800"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rPr>
              <a:t>Updates - Demonetization</a:t>
            </a:r>
          </a:p>
        </p:txBody>
      </p:sp>
      <p:pic>
        <p:nvPicPr>
          <p:cNvPr id="1028" name="Picture 4" descr="Image result for olin business school logo">
            <a:extLst>
              <a:ext uri="{FF2B5EF4-FFF2-40B4-BE49-F238E27FC236}">
                <a16:creationId xmlns:a16="http://schemas.microsoft.com/office/drawing/2014/main" id="{18C1B35C-B32B-4286-A49E-9D1C16528FF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a:extLst>
              <a:ext uri="{FF2B5EF4-FFF2-40B4-BE49-F238E27FC236}">
                <a16:creationId xmlns:a16="http://schemas.microsoft.com/office/drawing/2014/main" id="{FA341B19-638E-418C-805C-9E045860A7D7}"/>
              </a:ext>
            </a:extLst>
          </p:cNvPr>
          <p:cNvGraphicFramePr>
            <a:graphicFrameLocks noGrp="1"/>
          </p:cNvGraphicFramePr>
          <p:nvPr>
            <p:extLst>
              <p:ext uri="{D42A27DB-BD31-4B8C-83A1-F6EECF244321}">
                <p14:modId xmlns:p14="http://schemas.microsoft.com/office/powerpoint/2010/main" val="3819821510"/>
              </p:ext>
            </p:extLst>
          </p:nvPr>
        </p:nvGraphicFramePr>
        <p:xfrm>
          <a:off x="1981200" y="941802"/>
          <a:ext cx="5638800" cy="5094838"/>
        </p:xfrm>
        <a:graphic>
          <a:graphicData uri="http://schemas.openxmlformats.org/drawingml/2006/table">
            <a:tbl>
              <a:tblPr/>
              <a:tblGrid>
                <a:gridCol w="2819400">
                  <a:extLst>
                    <a:ext uri="{9D8B030D-6E8A-4147-A177-3AD203B41FA5}">
                      <a16:colId xmlns:a16="http://schemas.microsoft.com/office/drawing/2014/main" val="1012631767"/>
                    </a:ext>
                  </a:extLst>
                </a:gridCol>
                <a:gridCol w="2819400">
                  <a:extLst>
                    <a:ext uri="{9D8B030D-6E8A-4147-A177-3AD203B41FA5}">
                      <a16:colId xmlns:a16="http://schemas.microsoft.com/office/drawing/2014/main" val="2388518265"/>
                    </a:ext>
                  </a:extLst>
                </a:gridCol>
              </a:tblGrid>
              <a:tr h="216609">
                <a:tc>
                  <a:txBody>
                    <a:bodyPr/>
                    <a:lstStyle/>
                    <a:p>
                      <a:pPr fontAlgn="base"/>
                      <a:r>
                        <a:rPr lang="en-US" sz="1200" b="1">
                          <a:effectLst/>
                          <a:latin typeface="Garamond" panose="02020404030301010803" pitchFamily="18" charset="0"/>
                        </a:rPr>
                        <a:t>Negative</a:t>
                      </a:r>
                    </a:p>
                  </a:txBody>
                  <a:tcPr marL="46136" marR="46136" marT="34602" marB="34602" anchor="ctr">
                    <a:lnL>
                      <a:noFill/>
                    </a:lnL>
                    <a:lnR>
                      <a:noFill/>
                    </a:lnR>
                    <a:lnT>
                      <a:noFill/>
                    </a:lnT>
                    <a:lnB w="6350" cap="flat" cmpd="sng" algn="ctr">
                      <a:solidFill>
                        <a:srgbClr val="E2E2E2"/>
                      </a:solidFill>
                      <a:prstDash val="solid"/>
                      <a:round/>
                      <a:headEnd type="none" w="med" len="med"/>
                      <a:tailEnd type="none" w="med" len="med"/>
                    </a:lnB>
                  </a:tcPr>
                </a:tc>
                <a:tc>
                  <a:txBody>
                    <a:bodyPr/>
                    <a:lstStyle/>
                    <a:p>
                      <a:pPr fontAlgn="base"/>
                      <a:r>
                        <a:rPr lang="en-US" sz="1200" b="1">
                          <a:effectLst/>
                          <a:latin typeface="Garamond" panose="02020404030301010803" pitchFamily="18" charset="0"/>
                        </a:rPr>
                        <a:t>Positive</a:t>
                      </a:r>
                    </a:p>
                  </a:txBody>
                  <a:tcPr marL="46136" marR="46136" marT="34602" marB="34602" anchor="ctr">
                    <a:lnL>
                      <a:noFill/>
                    </a:lnL>
                    <a:lnR>
                      <a:noFill/>
                    </a:lnR>
                    <a:lnT>
                      <a:noFill/>
                    </a:lnT>
                    <a:lnB w="6350" cap="flat" cmpd="sng" algn="ctr">
                      <a:solidFill>
                        <a:srgbClr val="E2E2E2"/>
                      </a:solidFill>
                      <a:prstDash val="solid"/>
                      <a:round/>
                      <a:headEnd type="none" w="med" len="med"/>
                      <a:tailEnd type="none" w="med" len="med"/>
                    </a:lnB>
                  </a:tcPr>
                </a:tc>
                <a:extLst>
                  <a:ext uri="{0D108BD9-81ED-4DB2-BD59-A6C34878D82A}">
                    <a16:rowId xmlns:a16="http://schemas.microsoft.com/office/drawing/2014/main" val="4260756901"/>
                  </a:ext>
                </a:extLst>
              </a:tr>
              <a:tr h="355857">
                <a:tc>
                  <a:txBody>
                    <a:bodyPr/>
                    <a:lstStyle/>
                    <a:p>
                      <a:pPr fontAlgn="base"/>
                      <a:r>
                        <a:rPr lang="en-US" sz="1200">
                          <a:effectLst/>
                          <a:latin typeface="Garamond" panose="02020404030301010803" pitchFamily="18" charset="0"/>
                        </a:rPr>
                        <a:t>Sharp fall in cash availability.</a:t>
                      </a:r>
                    </a:p>
                  </a:txBody>
                  <a:tcPr marL="46136" marR="46136" marT="34602" marB="34602" anchor="ctr">
                    <a:lnL>
                      <a:noFill/>
                    </a:lnL>
                    <a:lnR>
                      <a:noFill/>
                    </a:lnR>
                    <a:lnT w="6350" cap="flat" cmpd="sng" algn="ctr">
                      <a:solidFill>
                        <a:srgbClr val="E2E2E2"/>
                      </a:solidFill>
                      <a:prstDash val="solid"/>
                      <a:round/>
                      <a:headEnd type="none" w="med" len="med"/>
                      <a:tailEnd type="none" w="med" len="med"/>
                    </a:lnT>
                    <a:lnB w="6350" cap="flat" cmpd="sng" algn="ctr">
                      <a:solidFill>
                        <a:srgbClr val="E2E2E2"/>
                      </a:solidFill>
                      <a:prstDash val="solid"/>
                      <a:round/>
                      <a:headEnd type="none" w="med" len="med"/>
                      <a:tailEnd type="none" w="med" len="med"/>
                    </a:lnB>
                    <a:solidFill>
                      <a:srgbClr val="F1F1F1"/>
                    </a:solidFill>
                  </a:tcPr>
                </a:tc>
                <a:tc>
                  <a:txBody>
                    <a:bodyPr/>
                    <a:lstStyle/>
                    <a:p>
                      <a:pPr fontAlgn="base"/>
                      <a:r>
                        <a:rPr lang="en-US" sz="1200">
                          <a:effectLst/>
                          <a:latin typeface="Garamond" panose="02020404030301010803" pitchFamily="18" charset="0"/>
                        </a:rPr>
                        <a:t>Loan rates could come down.</a:t>
                      </a:r>
                    </a:p>
                  </a:txBody>
                  <a:tcPr marL="46136" marR="46136" marT="34602" marB="34602" anchor="ctr">
                    <a:lnL>
                      <a:noFill/>
                    </a:lnL>
                    <a:lnR>
                      <a:noFill/>
                    </a:lnR>
                    <a:lnT w="6350" cap="flat" cmpd="sng" algn="ctr">
                      <a:solidFill>
                        <a:srgbClr val="E2E2E2"/>
                      </a:solidFill>
                      <a:prstDash val="solid"/>
                      <a:round/>
                      <a:headEnd type="none" w="med" len="med"/>
                      <a:tailEnd type="none" w="med" len="med"/>
                    </a:lnT>
                    <a:lnB w="6350" cap="flat" cmpd="sng" algn="ctr">
                      <a:solidFill>
                        <a:srgbClr val="E2E2E2"/>
                      </a:solidFill>
                      <a:prstDash val="solid"/>
                      <a:round/>
                      <a:headEnd type="none" w="med" len="med"/>
                      <a:tailEnd type="none" w="med" len="med"/>
                    </a:lnB>
                    <a:solidFill>
                      <a:srgbClr val="F1F1F1"/>
                    </a:solidFill>
                  </a:tcPr>
                </a:tc>
                <a:extLst>
                  <a:ext uri="{0D108BD9-81ED-4DB2-BD59-A6C34878D82A}">
                    <a16:rowId xmlns:a16="http://schemas.microsoft.com/office/drawing/2014/main" val="4065048477"/>
                  </a:ext>
                </a:extLst>
              </a:tr>
              <a:tr h="1052100">
                <a:tc>
                  <a:txBody>
                    <a:bodyPr/>
                    <a:lstStyle/>
                    <a:p>
                      <a:pPr fontAlgn="base"/>
                      <a:r>
                        <a:rPr lang="en-US" sz="1200" dirty="0">
                          <a:effectLst/>
                          <a:latin typeface="Garamond" panose="02020404030301010803" pitchFamily="18" charset="0"/>
                        </a:rPr>
                        <a:t>Higher job losses and lower farm incomes. Also caused social disruption, particularly in cash-intensive sectors.</a:t>
                      </a:r>
                    </a:p>
                  </a:txBody>
                  <a:tcPr marL="46136" marR="46136" marT="34602" marB="34602" anchor="ctr">
                    <a:lnL>
                      <a:noFill/>
                    </a:lnL>
                    <a:lnR>
                      <a:noFill/>
                    </a:lnR>
                    <a:lnT w="6350" cap="flat" cmpd="sng" algn="ctr">
                      <a:solidFill>
                        <a:srgbClr val="E2E2E2"/>
                      </a:solidFill>
                      <a:prstDash val="solid"/>
                      <a:round/>
                      <a:headEnd type="none" w="med" len="med"/>
                      <a:tailEnd type="none" w="med" len="med"/>
                    </a:lnT>
                    <a:lnB w="6350" cap="flat" cmpd="sng" algn="ctr">
                      <a:solidFill>
                        <a:srgbClr val="E2E2E2"/>
                      </a:solidFill>
                      <a:prstDash val="solid"/>
                      <a:round/>
                      <a:headEnd type="none" w="med" len="med"/>
                      <a:tailEnd type="none" w="med" len="med"/>
                    </a:lnB>
                    <a:solidFill>
                      <a:srgbClr val="F9F9F9"/>
                    </a:solidFill>
                  </a:tcPr>
                </a:tc>
                <a:tc>
                  <a:txBody>
                    <a:bodyPr/>
                    <a:lstStyle/>
                    <a:p>
                      <a:pPr fontAlgn="base"/>
                      <a:r>
                        <a:rPr lang="en-US" sz="1200" dirty="0">
                          <a:effectLst/>
                          <a:latin typeface="Garamond" panose="02020404030301010803" pitchFamily="18" charset="0"/>
                        </a:rPr>
                        <a:t>Can reduce unaccounted income.</a:t>
                      </a:r>
                    </a:p>
                  </a:txBody>
                  <a:tcPr marL="46136" marR="46136" marT="34602" marB="34602" anchor="ctr">
                    <a:lnL>
                      <a:noFill/>
                    </a:lnL>
                    <a:lnR>
                      <a:noFill/>
                    </a:lnR>
                    <a:lnT w="6350" cap="flat" cmpd="sng" algn="ctr">
                      <a:solidFill>
                        <a:srgbClr val="E2E2E2"/>
                      </a:solidFill>
                      <a:prstDash val="solid"/>
                      <a:round/>
                      <a:headEnd type="none" w="med" len="med"/>
                      <a:tailEnd type="none" w="med" len="med"/>
                    </a:lnT>
                    <a:lnB w="6350" cap="flat" cmpd="sng" algn="ctr">
                      <a:solidFill>
                        <a:srgbClr val="E2E2E2"/>
                      </a:solidFill>
                      <a:prstDash val="solid"/>
                      <a:round/>
                      <a:headEnd type="none" w="med" len="med"/>
                      <a:tailEnd type="none" w="med" len="med"/>
                    </a:lnB>
                    <a:solidFill>
                      <a:srgbClr val="F9F9F9"/>
                    </a:solidFill>
                  </a:tcPr>
                </a:tc>
                <a:extLst>
                  <a:ext uri="{0D108BD9-81ED-4DB2-BD59-A6C34878D82A}">
                    <a16:rowId xmlns:a16="http://schemas.microsoft.com/office/drawing/2014/main" val="636543175"/>
                  </a:ext>
                </a:extLst>
              </a:tr>
              <a:tr h="1330597">
                <a:tc>
                  <a:txBody>
                    <a:bodyPr/>
                    <a:lstStyle/>
                    <a:p>
                      <a:pPr fontAlgn="base"/>
                      <a:r>
                        <a:rPr lang="en-US" sz="1200">
                          <a:effectLst/>
                          <a:latin typeface="Garamond" panose="02020404030301010803" pitchFamily="18" charset="0"/>
                        </a:rPr>
                        <a:t>GDP growth fell mainly as cash crunch led to a slump in demand. Supply chains were hit because of unavailability of sufficient working capital.</a:t>
                      </a:r>
                    </a:p>
                  </a:txBody>
                  <a:tcPr marL="46136" marR="46136" marT="34602" marB="34602" anchor="ctr">
                    <a:lnL>
                      <a:noFill/>
                    </a:lnL>
                    <a:lnR>
                      <a:noFill/>
                    </a:lnR>
                    <a:lnT w="6350" cap="flat" cmpd="sng" algn="ctr">
                      <a:solidFill>
                        <a:srgbClr val="E2E2E2"/>
                      </a:solidFill>
                      <a:prstDash val="solid"/>
                      <a:round/>
                      <a:headEnd type="none" w="med" len="med"/>
                      <a:tailEnd type="none" w="med" len="med"/>
                    </a:lnT>
                    <a:lnB w="6350" cap="flat" cmpd="sng" algn="ctr">
                      <a:solidFill>
                        <a:srgbClr val="E2E2E2"/>
                      </a:solidFill>
                      <a:prstDash val="solid"/>
                      <a:round/>
                      <a:headEnd type="none" w="med" len="med"/>
                      <a:tailEnd type="none" w="med" len="med"/>
                    </a:lnB>
                    <a:solidFill>
                      <a:srgbClr val="F1F1F1"/>
                    </a:solidFill>
                  </a:tcPr>
                </a:tc>
                <a:tc>
                  <a:txBody>
                    <a:bodyPr/>
                    <a:lstStyle/>
                    <a:p>
                      <a:pPr fontAlgn="base"/>
                      <a:r>
                        <a:rPr lang="en-US" sz="1200">
                          <a:effectLst/>
                          <a:latin typeface="Garamond" panose="02020404030301010803" pitchFamily="18" charset="0"/>
                        </a:rPr>
                        <a:t>Could support economic growth in the long-run if it succeeds in bringing down corruption.</a:t>
                      </a:r>
                    </a:p>
                  </a:txBody>
                  <a:tcPr marL="46136" marR="46136" marT="34602" marB="34602" anchor="ctr">
                    <a:lnL>
                      <a:noFill/>
                    </a:lnL>
                    <a:lnR>
                      <a:noFill/>
                    </a:lnR>
                    <a:lnT w="6350" cap="flat" cmpd="sng" algn="ctr">
                      <a:solidFill>
                        <a:srgbClr val="E2E2E2"/>
                      </a:solidFill>
                      <a:prstDash val="solid"/>
                      <a:round/>
                      <a:headEnd type="none" w="med" len="med"/>
                      <a:tailEnd type="none" w="med" len="med"/>
                    </a:lnT>
                    <a:lnB w="6350" cap="flat" cmpd="sng" algn="ctr">
                      <a:solidFill>
                        <a:srgbClr val="E2E2E2"/>
                      </a:solidFill>
                      <a:prstDash val="solid"/>
                      <a:round/>
                      <a:headEnd type="none" w="med" len="med"/>
                      <a:tailEnd type="none" w="med" len="med"/>
                    </a:lnB>
                    <a:solidFill>
                      <a:srgbClr val="F1F1F1"/>
                    </a:solidFill>
                  </a:tcPr>
                </a:tc>
                <a:extLst>
                  <a:ext uri="{0D108BD9-81ED-4DB2-BD59-A6C34878D82A}">
                    <a16:rowId xmlns:a16="http://schemas.microsoft.com/office/drawing/2014/main" val="798119262"/>
                  </a:ext>
                </a:extLst>
              </a:tr>
              <a:tr h="1052100">
                <a:tc>
                  <a:txBody>
                    <a:bodyPr/>
                    <a:lstStyle/>
                    <a:p>
                      <a:pPr fontAlgn="base"/>
                      <a:r>
                        <a:rPr lang="en-US" sz="1200">
                          <a:effectLst/>
                          <a:latin typeface="Garamond" panose="02020404030301010803" pitchFamily="18" charset="0"/>
                        </a:rPr>
                        <a:t>Companies and households faced heightened uncertainty so they delayed investment and purchase decisions.</a:t>
                      </a:r>
                    </a:p>
                  </a:txBody>
                  <a:tcPr marL="46136" marR="46136" marT="34602" marB="34602" anchor="ctr">
                    <a:lnL>
                      <a:noFill/>
                    </a:lnL>
                    <a:lnR>
                      <a:noFill/>
                    </a:lnR>
                    <a:lnT w="6350" cap="flat" cmpd="sng" algn="ctr">
                      <a:solidFill>
                        <a:srgbClr val="E2E2E2"/>
                      </a:solidFill>
                      <a:prstDash val="solid"/>
                      <a:round/>
                      <a:headEnd type="none" w="med" len="med"/>
                      <a:tailEnd type="none" w="med" len="med"/>
                    </a:lnT>
                    <a:lnB w="6350" cap="flat" cmpd="sng" algn="ctr">
                      <a:solidFill>
                        <a:srgbClr val="E2E2E2"/>
                      </a:solidFill>
                      <a:prstDash val="solid"/>
                      <a:round/>
                      <a:headEnd type="none" w="med" len="med"/>
                      <a:tailEnd type="none" w="med" len="med"/>
                    </a:lnB>
                    <a:solidFill>
                      <a:srgbClr val="F9F9F9"/>
                    </a:solidFill>
                  </a:tcPr>
                </a:tc>
                <a:tc>
                  <a:txBody>
                    <a:bodyPr/>
                    <a:lstStyle/>
                    <a:p>
                      <a:pPr fontAlgn="base"/>
                      <a:r>
                        <a:rPr lang="en-US" sz="1200">
                          <a:effectLst/>
                          <a:latin typeface="Garamond" panose="02020404030301010803" pitchFamily="18" charset="0"/>
                        </a:rPr>
                        <a:t>The government and the RBI will get wealthier when unreturned cash is destroyed.</a:t>
                      </a:r>
                    </a:p>
                  </a:txBody>
                  <a:tcPr marL="46136" marR="46136" marT="34602" marB="34602" anchor="ctr">
                    <a:lnL>
                      <a:noFill/>
                    </a:lnL>
                    <a:lnR>
                      <a:noFill/>
                    </a:lnR>
                    <a:lnT w="6350" cap="flat" cmpd="sng" algn="ctr">
                      <a:solidFill>
                        <a:srgbClr val="E2E2E2"/>
                      </a:solidFill>
                      <a:prstDash val="solid"/>
                      <a:round/>
                      <a:headEnd type="none" w="med" len="med"/>
                      <a:tailEnd type="none" w="med" len="med"/>
                    </a:lnT>
                    <a:lnB w="6350" cap="flat" cmpd="sng" algn="ctr">
                      <a:solidFill>
                        <a:srgbClr val="E2E2E2"/>
                      </a:solidFill>
                      <a:prstDash val="solid"/>
                      <a:round/>
                      <a:headEnd type="none" w="med" len="med"/>
                      <a:tailEnd type="none" w="med" len="med"/>
                    </a:lnB>
                    <a:solidFill>
                      <a:srgbClr val="F9F9F9"/>
                    </a:solidFill>
                  </a:tcPr>
                </a:tc>
                <a:extLst>
                  <a:ext uri="{0D108BD9-81ED-4DB2-BD59-A6C34878D82A}">
                    <a16:rowId xmlns:a16="http://schemas.microsoft.com/office/drawing/2014/main" val="4122777134"/>
                  </a:ext>
                </a:extLst>
              </a:tr>
              <a:tr h="1052100">
                <a:tc>
                  <a:txBody>
                    <a:bodyPr/>
                    <a:lstStyle/>
                    <a:p>
                      <a:pPr fontAlgn="base"/>
                      <a:r>
                        <a:rPr lang="en-US" sz="1200">
                          <a:effectLst/>
                          <a:latin typeface="Garamond" panose="02020404030301010803" pitchFamily="18" charset="0"/>
                        </a:rPr>
                        <a:t>Real estate prices and private sector wealth took a hit as some high-denomination notes were not returned.</a:t>
                      </a:r>
                    </a:p>
                  </a:txBody>
                  <a:tcPr marL="46136" marR="46136" marT="34602" marB="34602" anchor="ctr">
                    <a:lnL>
                      <a:noFill/>
                    </a:lnL>
                    <a:lnR>
                      <a:noFill/>
                    </a:lnR>
                    <a:lnT w="6350" cap="flat" cmpd="sng" algn="ctr">
                      <a:solidFill>
                        <a:srgbClr val="E2E2E2"/>
                      </a:solidFill>
                      <a:prstDash val="solid"/>
                      <a:round/>
                      <a:headEnd type="none" w="med" len="med"/>
                      <a:tailEnd type="none" w="med" len="med"/>
                    </a:lnT>
                    <a:lnB w="6350" cap="flat" cmpd="sng" algn="ctr">
                      <a:solidFill>
                        <a:srgbClr val="E2E2E2"/>
                      </a:solidFill>
                      <a:prstDash val="solid"/>
                      <a:round/>
                      <a:headEnd type="none" w="med" len="med"/>
                      <a:tailEnd type="none" w="med" len="med"/>
                    </a:lnB>
                    <a:solidFill>
                      <a:srgbClr val="F1F1F1"/>
                    </a:solidFill>
                  </a:tcPr>
                </a:tc>
                <a:tc>
                  <a:txBody>
                    <a:bodyPr/>
                    <a:lstStyle/>
                    <a:p>
                      <a:pPr fontAlgn="base"/>
                      <a:r>
                        <a:rPr lang="en-US" sz="1200" dirty="0">
                          <a:effectLst/>
                          <a:latin typeface="Garamond" panose="02020404030301010803" pitchFamily="18" charset="0"/>
                        </a:rPr>
                        <a:t>In the long-term, demonetization may lead to higher tax collections as it expands and improves compliance.</a:t>
                      </a:r>
                    </a:p>
                  </a:txBody>
                  <a:tcPr marL="46136" marR="46136" marT="34602" marB="34602" anchor="ctr">
                    <a:lnL>
                      <a:noFill/>
                    </a:lnL>
                    <a:lnR>
                      <a:noFill/>
                    </a:lnR>
                    <a:lnT w="6350" cap="flat" cmpd="sng" algn="ctr">
                      <a:solidFill>
                        <a:srgbClr val="E2E2E2"/>
                      </a:solidFill>
                      <a:prstDash val="solid"/>
                      <a:round/>
                      <a:headEnd type="none" w="med" len="med"/>
                      <a:tailEnd type="none" w="med" len="med"/>
                    </a:lnT>
                    <a:lnB w="6350" cap="flat" cmpd="sng" algn="ctr">
                      <a:solidFill>
                        <a:srgbClr val="E2E2E2"/>
                      </a:solidFill>
                      <a:prstDash val="solid"/>
                      <a:round/>
                      <a:headEnd type="none" w="med" len="med"/>
                      <a:tailEnd type="none" w="med" len="med"/>
                    </a:lnB>
                    <a:solidFill>
                      <a:srgbClr val="F1F1F1"/>
                    </a:solidFill>
                  </a:tcPr>
                </a:tc>
                <a:extLst>
                  <a:ext uri="{0D108BD9-81ED-4DB2-BD59-A6C34878D82A}">
                    <a16:rowId xmlns:a16="http://schemas.microsoft.com/office/drawing/2014/main" val="1089798960"/>
                  </a:ext>
                </a:extLst>
              </a:tr>
            </a:tbl>
          </a:graphicData>
        </a:graphic>
      </p:graphicFrame>
    </p:spTree>
    <p:extLst>
      <p:ext uri="{BB962C8B-B14F-4D97-AF65-F5344CB8AC3E}">
        <p14:creationId xmlns:p14="http://schemas.microsoft.com/office/powerpoint/2010/main" val="1875549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0" y="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1D4B8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TextBox 1"/>
          <p:cNvSpPr txBox="1"/>
          <p:nvPr/>
        </p:nvSpPr>
        <p:spPr>
          <a:xfrm>
            <a:off x="3835299" y="533400"/>
            <a:ext cx="1524200" cy="401713"/>
          </a:xfrm>
          <a:prstGeom prst="rect">
            <a:avLst/>
          </a:prstGeom>
          <a:noFill/>
        </p:spPr>
        <p:txBody>
          <a:bodyPr wrap="none" lIns="0" tIns="0" rIns="0" rtlCol="0">
            <a:spAutoFit/>
          </a:bodyPr>
          <a:lstStyle/>
          <a:p>
            <a:pPr algn="ctr">
              <a:lnSpc>
                <a:spcPts val="2200"/>
              </a:lnSpc>
              <a:tabLst/>
            </a:pPr>
            <a:r>
              <a:rPr lang="en-US" altLang="zh-CN" sz="4000" dirty="0">
                <a:solidFill>
                  <a:srgbClr val="FFFFFF"/>
                </a:solidFill>
                <a:latin typeface="Garamond" panose="02020404030301010803" pitchFamily="18" charset="0"/>
                <a:cs typeface="Times New Roman" pitchFamily="18" charset="0"/>
              </a:rPr>
              <a:t>Agenda</a:t>
            </a:r>
          </a:p>
        </p:txBody>
      </p:sp>
      <p:pic>
        <p:nvPicPr>
          <p:cNvPr id="8" name="Picture 4" descr="Image result for olin business school logo">
            <a:extLst>
              <a:ext uri="{FF2B5EF4-FFF2-40B4-BE49-F238E27FC236}">
                <a16:creationId xmlns:a16="http://schemas.microsoft.com/office/drawing/2014/main" id="{C59C56AC-1CD3-4826-813E-E5C1F176A6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1">
            <a:extLst>
              <a:ext uri="{FF2B5EF4-FFF2-40B4-BE49-F238E27FC236}">
                <a16:creationId xmlns:a16="http://schemas.microsoft.com/office/drawing/2014/main" id="{D48F3AB4-1A8A-4839-AD78-CED291F72692}"/>
              </a:ext>
            </a:extLst>
          </p:cNvPr>
          <p:cNvSpPr txBox="1"/>
          <p:nvPr/>
        </p:nvSpPr>
        <p:spPr>
          <a:xfrm>
            <a:off x="1752600" y="1468513"/>
            <a:ext cx="5714999" cy="3787255"/>
          </a:xfrm>
          <a:prstGeom prst="rect">
            <a:avLst/>
          </a:prstGeom>
          <a:noFill/>
        </p:spPr>
        <p:txBody>
          <a:bodyPr wrap="square" lIns="0" tIns="0" rIns="0" rtlCol="0">
            <a:spAutoFit/>
          </a:bodyPr>
          <a:lstStyle/>
          <a:p>
            <a:pPr marL="742950" indent="-742950" algn="just">
              <a:lnSpc>
                <a:spcPts val="2200"/>
              </a:lnSpc>
              <a:buFont typeface="+mj-lt"/>
              <a:buAutoNum type="arabicPeriod"/>
              <a:tabLst/>
            </a:pPr>
            <a:r>
              <a:rPr lang="en-US" altLang="zh-CN" sz="4000" dirty="0">
                <a:solidFill>
                  <a:srgbClr val="FFFFFF"/>
                </a:solidFill>
                <a:latin typeface="Garamond" panose="02020404030301010803" pitchFamily="18" charset="0"/>
                <a:cs typeface="Times New Roman" pitchFamily="18" charset="0"/>
              </a:rPr>
              <a:t>Market Snapshot</a:t>
            </a:r>
          </a:p>
          <a:p>
            <a:pPr marL="742950" indent="-742950" algn="just">
              <a:lnSpc>
                <a:spcPts val="2200"/>
              </a:lnSpc>
              <a:buFont typeface="+mj-lt"/>
              <a:buAutoNum type="arabicPeriod"/>
              <a:tabLst/>
            </a:pPr>
            <a:endParaRPr lang="en-US" altLang="zh-CN" sz="4000" dirty="0">
              <a:solidFill>
                <a:srgbClr val="FFFFFF"/>
              </a:solidFill>
              <a:latin typeface="Garamond" panose="02020404030301010803" pitchFamily="18" charset="0"/>
              <a:cs typeface="Times New Roman" pitchFamily="18" charset="0"/>
            </a:endParaRPr>
          </a:p>
          <a:p>
            <a:pPr marL="742950" indent="-742950" algn="just">
              <a:lnSpc>
                <a:spcPts val="2200"/>
              </a:lnSpc>
              <a:buFont typeface="+mj-lt"/>
              <a:buAutoNum type="arabicPeriod"/>
              <a:tabLst/>
            </a:pPr>
            <a:r>
              <a:rPr lang="en-US" altLang="zh-CN" sz="4000" dirty="0">
                <a:solidFill>
                  <a:srgbClr val="FFFFFF"/>
                </a:solidFill>
                <a:latin typeface="Garamond" panose="02020404030301010803" pitchFamily="18" charset="0"/>
                <a:cs typeface="Times New Roman" pitchFamily="18" charset="0"/>
              </a:rPr>
              <a:t>What Should India do?</a:t>
            </a:r>
          </a:p>
          <a:p>
            <a:pPr marL="742950" indent="-742950" algn="just">
              <a:lnSpc>
                <a:spcPts val="2200"/>
              </a:lnSpc>
              <a:buFont typeface="+mj-lt"/>
              <a:buAutoNum type="arabicPeriod"/>
              <a:tabLst/>
            </a:pPr>
            <a:endParaRPr lang="en-US" altLang="zh-CN" sz="4000" dirty="0">
              <a:solidFill>
                <a:srgbClr val="FFFFFF"/>
              </a:solidFill>
              <a:latin typeface="Garamond" panose="02020404030301010803" pitchFamily="18" charset="0"/>
              <a:cs typeface="Times New Roman" pitchFamily="18" charset="0"/>
            </a:endParaRPr>
          </a:p>
          <a:p>
            <a:pPr marL="742950" indent="-742950" algn="just">
              <a:lnSpc>
                <a:spcPts val="2200"/>
              </a:lnSpc>
              <a:buFont typeface="+mj-lt"/>
              <a:buAutoNum type="arabicPeriod"/>
              <a:tabLst/>
            </a:pPr>
            <a:r>
              <a:rPr lang="en-US" altLang="zh-CN" sz="4000" dirty="0">
                <a:solidFill>
                  <a:srgbClr val="FFFFFF"/>
                </a:solidFill>
                <a:latin typeface="Garamond" panose="02020404030301010803" pitchFamily="18" charset="0"/>
                <a:cs typeface="Times New Roman" pitchFamily="18" charset="0"/>
              </a:rPr>
              <a:t>International Trade</a:t>
            </a:r>
          </a:p>
          <a:p>
            <a:pPr marL="742950" indent="-742950" algn="just">
              <a:lnSpc>
                <a:spcPts val="2200"/>
              </a:lnSpc>
              <a:buFont typeface="+mj-lt"/>
              <a:buAutoNum type="arabicPeriod"/>
              <a:tabLst/>
            </a:pPr>
            <a:endParaRPr lang="en-US" altLang="zh-CN" sz="4000" dirty="0">
              <a:solidFill>
                <a:srgbClr val="FFFFFF"/>
              </a:solidFill>
              <a:latin typeface="Garamond" panose="02020404030301010803" pitchFamily="18" charset="0"/>
              <a:cs typeface="Times New Roman" pitchFamily="18" charset="0"/>
            </a:endParaRPr>
          </a:p>
          <a:p>
            <a:pPr marL="742950" indent="-742950" algn="just">
              <a:lnSpc>
                <a:spcPts val="2200"/>
              </a:lnSpc>
              <a:buFont typeface="+mj-lt"/>
              <a:buAutoNum type="arabicPeriod"/>
              <a:tabLst/>
            </a:pPr>
            <a:r>
              <a:rPr lang="en-US" altLang="zh-CN" sz="4000" dirty="0">
                <a:solidFill>
                  <a:srgbClr val="FFFFFF"/>
                </a:solidFill>
                <a:latin typeface="Garamond" panose="02020404030301010803" pitchFamily="18" charset="0"/>
                <a:cs typeface="Times New Roman" pitchFamily="18" charset="0"/>
              </a:rPr>
              <a:t>Exchange Rate</a:t>
            </a:r>
          </a:p>
          <a:p>
            <a:pPr marL="742950" indent="-742950" algn="just">
              <a:lnSpc>
                <a:spcPts val="2200"/>
              </a:lnSpc>
              <a:buFont typeface="+mj-lt"/>
              <a:buAutoNum type="arabicPeriod"/>
              <a:tabLst/>
            </a:pPr>
            <a:endParaRPr lang="en-US" altLang="zh-CN" sz="4000" dirty="0">
              <a:solidFill>
                <a:srgbClr val="FFFFFF"/>
              </a:solidFill>
              <a:latin typeface="Garamond" panose="02020404030301010803" pitchFamily="18" charset="0"/>
              <a:cs typeface="Times New Roman" pitchFamily="18" charset="0"/>
            </a:endParaRPr>
          </a:p>
          <a:p>
            <a:pPr marL="742950" indent="-742950" algn="just">
              <a:lnSpc>
                <a:spcPts val="2200"/>
              </a:lnSpc>
              <a:buFont typeface="+mj-lt"/>
              <a:buAutoNum type="arabicPeriod"/>
              <a:tabLst/>
            </a:pPr>
            <a:r>
              <a:rPr lang="en-US" altLang="zh-CN" sz="4000" dirty="0">
                <a:solidFill>
                  <a:srgbClr val="FFFFFF"/>
                </a:solidFill>
                <a:latin typeface="Garamond" panose="02020404030301010803" pitchFamily="18" charset="0"/>
                <a:cs typeface="Times New Roman" pitchFamily="18" charset="0"/>
              </a:rPr>
              <a:t>The Goldilocks Rate</a:t>
            </a:r>
          </a:p>
          <a:p>
            <a:pPr marL="742950" indent="-742950" algn="just">
              <a:lnSpc>
                <a:spcPts val="2200"/>
              </a:lnSpc>
              <a:buFont typeface="+mj-lt"/>
              <a:buAutoNum type="arabicPeriod"/>
              <a:tabLst/>
            </a:pPr>
            <a:endParaRPr lang="en-US" altLang="zh-CN" sz="4000" dirty="0">
              <a:solidFill>
                <a:srgbClr val="FFFFFF"/>
              </a:solidFill>
              <a:latin typeface="Garamond" panose="02020404030301010803" pitchFamily="18" charset="0"/>
              <a:cs typeface="Times New Roman" pitchFamily="18" charset="0"/>
            </a:endParaRPr>
          </a:p>
          <a:p>
            <a:pPr marL="742950" indent="-742950" algn="just">
              <a:lnSpc>
                <a:spcPts val="2200"/>
              </a:lnSpc>
              <a:buFont typeface="+mj-lt"/>
              <a:buAutoNum type="arabicPeriod"/>
              <a:tabLst/>
            </a:pPr>
            <a:r>
              <a:rPr lang="en-US" altLang="zh-CN" sz="4000" dirty="0">
                <a:solidFill>
                  <a:srgbClr val="FFFFFF"/>
                </a:solidFill>
                <a:latin typeface="Garamond" panose="02020404030301010803" pitchFamily="18" charset="0"/>
                <a:cs typeface="Times New Roman" pitchFamily="18" charset="0"/>
              </a:rPr>
              <a:t>How to increase exports?</a:t>
            </a:r>
          </a:p>
          <a:p>
            <a:pPr marL="742950" indent="-742950" algn="just">
              <a:lnSpc>
                <a:spcPts val="2200"/>
              </a:lnSpc>
              <a:buFont typeface="+mj-lt"/>
              <a:buAutoNum type="arabicPeriod"/>
              <a:tabLst/>
            </a:pPr>
            <a:endParaRPr lang="en-US" altLang="zh-CN" sz="4000" dirty="0">
              <a:solidFill>
                <a:srgbClr val="FFFFFF"/>
              </a:solidFill>
              <a:latin typeface="Garamond" panose="02020404030301010803" pitchFamily="18" charset="0"/>
              <a:cs typeface="Times New Roman" pitchFamily="18" charset="0"/>
            </a:endParaRPr>
          </a:p>
          <a:p>
            <a:pPr marL="742950" indent="-742950" algn="just">
              <a:lnSpc>
                <a:spcPts val="2200"/>
              </a:lnSpc>
              <a:buFont typeface="+mj-lt"/>
              <a:buAutoNum type="arabicPeriod"/>
              <a:tabLst/>
            </a:pPr>
            <a:r>
              <a:rPr lang="en-US" altLang="zh-CN" sz="4000" dirty="0">
                <a:solidFill>
                  <a:srgbClr val="FFFFFF"/>
                </a:solidFill>
                <a:latin typeface="Garamond" panose="02020404030301010803" pitchFamily="18" charset="0"/>
                <a:cs typeface="Times New Roman" pitchFamily="18" charset="0"/>
              </a:rPr>
              <a:t>Updates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487093D-8F8B-445D-927F-ABA862C53A4A}"/>
              </a:ext>
            </a:extLst>
          </p:cNvPr>
          <p:cNvSpPr/>
          <p:nvPr/>
        </p:nvSpPr>
        <p:spPr>
          <a:xfrm>
            <a:off x="253999" y="152400"/>
            <a:ext cx="8686800"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rPr>
              <a:t>Market Snapshot</a:t>
            </a:r>
          </a:p>
        </p:txBody>
      </p:sp>
      <p:pic>
        <p:nvPicPr>
          <p:cNvPr id="1028" name="Picture 4" descr="Image result for olin business school logo">
            <a:extLst>
              <a:ext uri="{FF2B5EF4-FFF2-40B4-BE49-F238E27FC236}">
                <a16:creationId xmlns:a16="http://schemas.microsoft.com/office/drawing/2014/main" id="{18C1B35C-B32B-4286-A49E-9D1C16528F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466FB97B-CBBB-4B31-9A00-4B5D9DC63362}"/>
              </a:ext>
            </a:extLst>
          </p:cNvPr>
          <p:cNvSpPr/>
          <p:nvPr/>
        </p:nvSpPr>
        <p:spPr>
          <a:xfrm>
            <a:off x="253999" y="917912"/>
            <a:ext cx="8686800" cy="5940088"/>
          </a:xfrm>
          <a:prstGeom prst="rect">
            <a:avLst/>
          </a:prstGeom>
        </p:spPr>
        <p:txBody>
          <a:bodyPr wrap="square">
            <a:spAutoFit/>
          </a:bodyPr>
          <a:lstStyle/>
          <a:p>
            <a:pPr marL="342900" marR="0" lvl="0"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0" dirty="0">
                <a:solidFill>
                  <a:prstClr val="black"/>
                </a:solidFill>
                <a:latin typeface="Garamond" panose="02020404030301010803" pitchFamily="18" charset="0"/>
                <a:ea typeface="+mj-ea"/>
                <a:cs typeface="+mj-cs"/>
              </a:rPr>
              <a:t>The global economy is finding it hard to restore pre-recession growth rates</a:t>
            </a:r>
          </a:p>
          <a:p>
            <a:pPr marL="1714500" lvl="3" indent="-342900" algn="just">
              <a:buFont typeface="Wingdings" panose="05000000000000000000" pitchFamily="2" charset="2"/>
              <a:buChar char="v"/>
              <a:defRPr/>
            </a:pPr>
            <a:r>
              <a:rPr lang="en-US" sz="2000" kern="0" dirty="0">
                <a:solidFill>
                  <a:prstClr val="black"/>
                </a:solidFill>
                <a:latin typeface="Garamond" panose="02020404030301010803" pitchFamily="18" charset="0"/>
                <a:ea typeface="+mj-ea"/>
                <a:cs typeface="+mj-cs"/>
              </a:rPr>
              <a:t>Pre-recession financial boom left industrial countries with debt and overhang of debt</a:t>
            </a:r>
          </a:p>
          <a:p>
            <a:pPr marL="1714500" lvl="3" indent="-342900" algn="just">
              <a:buFont typeface="Wingdings" panose="05000000000000000000" pitchFamily="2" charset="2"/>
              <a:buChar char="v"/>
              <a:defRPr/>
            </a:pPr>
            <a:r>
              <a:rPr lang="en-US" sz="2000" kern="0" dirty="0">
                <a:solidFill>
                  <a:prstClr val="black"/>
                </a:solidFill>
                <a:latin typeface="Garamond" panose="02020404030301010803" pitchFamily="18" charset="0"/>
                <a:ea typeface="+mj-ea"/>
                <a:cs typeface="+mj-cs"/>
              </a:rPr>
              <a:t>Consequences of population ageing and slowdown in productivity growth hiding underneath debt.</a:t>
            </a:r>
          </a:p>
          <a:p>
            <a:pPr lvl="3" algn="just">
              <a:defRPr/>
            </a:pPr>
            <a:endParaRPr lang="en-US" sz="2000" kern="0" dirty="0">
              <a:solidFill>
                <a:prstClr val="black"/>
              </a:solidFill>
              <a:latin typeface="Garamond" panose="02020404030301010803" pitchFamily="18" charset="0"/>
              <a:ea typeface="+mj-ea"/>
              <a:cs typeface="+mj-cs"/>
            </a:endParaRPr>
          </a:p>
          <a:p>
            <a:pPr marL="342900" indent="-342900" algn="just">
              <a:buFont typeface="Arial" panose="020B0604020202020204" pitchFamily="34" charset="0"/>
              <a:buChar char="•"/>
              <a:defRPr/>
            </a:pPr>
            <a:r>
              <a:rPr lang="en-US" sz="2000" kern="0" dirty="0">
                <a:solidFill>
                  <a:prstClr val="black"/>
                </a:solidFill>
                <a:latin typeface="Garamond" panose="02020404030301010803" pitchFamily="18" charset="0"/>
                <a:ea typeface="+mj-ea"/>
                <a:cs typeface="+mj-cs"/>
              </a:rPr>
              <a:t>Structural reforms as a solution to increase potential growth</a:t>
            </a:r>
          </a:p>
          <a:p>
            <a:pPr marL="1714500" lvl="3" indent="-342900" algn="just">
              <a:buFont typeface="Wingdings" panose="05000000000000000000" pitchFamily="2" charset="2"/>
              <a:buChar char="v"/>
              <a:defRPr/>
            </a:pPr>
            <a:r>
              <a:rPr lang="en-US" sz="2000" kern="0" dirty="0">
                <a:solidFill>
                  <a:prstClr val="black"/>
                </a:solidFill>
                <a:latin typeface="Garamond" panose="02020404030301010803" pitchFamily="18" charset="0"/>
                <a:ea typeface="+mj-ea"/>
                <a:cs typeface="+mj-cs"/>
              </a:rPr>
              <a:t>To help increase competition, foster innovation and drive institutional change</a:t>
            </a:r>
          </a:p>
          <a:p>
            <a:pPr marL="1714500" lvl="3" indent="-342900" algn="just">
              <a:buFont typeface="Wingdings" panose="05000000000000000000" pitchFamily="2" charset="2"/>
              <a:buChar char="v"/>
              <a:defRPr/>
            </a:pPr>
            <a:r>
              <a:rPr lang="en-US" sz="2000" kern="0" dirty="0">
                <a:solidFill>
                  <a:prstClr val="black"/>
                </a:solidFill>
                <a:latin typeface="Garamond" panose="02020404030301010803" pitchFamily="18" charset="0"/>
                <a:ea typeface="+mj-ea"/>
                <a:cs typeface="+mj-cs"/>
              </a:rPr>
              <a:t>Hurt protected constituencies that gain rent from status quo</a:t>
            </a:r>
          </a:p>
          <a:p>
            <a:pPr marL="1714500" lvl="3" indent="-342900" algn="just">
              <a:buFont typeface="Wingdings" panose="05000000000000000000" pitchFamily="2" charset="2"/>
              <a:buChar char="v"/>
              <a:defRPr/>
            </a:pPr>
            <a:r>
              <a:rPr lang="en-US" sz="2000" kern="0" dirty="0">
                <a:solidFill>
                  <a:prstClr val="black"/>
                </a:solidFill>
                <a:latin typeface="Garamond" panose="02020404030301010803" pitchFamily="18" charset="0"/>
                <a:ea typeface="+mj-ea"/>
                <a:cs typeface="+mj-cs"/>
              </a:rPr>
              <a:t>Gains are not immediate.</a:t>
            </a:r>
          </a:p>
          <a:p>
            <a:pPr marL="1714500" lvl="3" indent="-342900" algn="just">
              <a:buFont typeface="Wingdings" panose="05000000000000000000" pitchFamily="2" charset="2"/>
              <a:buChar char="v"/>
              <a:defRPr/>
            </a:pPr>
            <a:endParaRPr lang="en-US" sz="2000" kern="0" dirty="0">
              <a:solidFill>
                <a:prstClr val="black"/>
              </a:solidFill>
              <a:latin typeface="Garamond" panose="02020404030301010803" pitchFamily="18" charset="0"/>
              <a:ea typeface="+mj-ea"/>
              <a:cs typeface="+mj-cs"/>
            </a:endParaRPr>
          </a:p>
          <a:p>
            <a:pPr marL="342900" indent="-342900" algn="just">
              <a:buFont typeface="Arial" panose="020B0604020202020204" pitchFamily="34" charset="0"/>
              <a:buChar char="•"/>
              <a:defRPr/>
            </a:pPr>
            <a:r>
              <a:rPr lang="en-US" sz="2000" kern="0" dirty="0">
                <a:solidFill>
                  <a:prstClr val="black"/>
                </a:solidFill>
                <a:latin typeface="Garamond" panose="02020404030301010803" pitchFamily="18" charset="0"/>
                <a:ea typeface="+mj-ea"/>
                <a:cs typeface="+mj-cs"/>
              </a:rPr>
              <a:t>Industrial countries engaged in aggressive monetary policies</a:t>
            </a:r>
          </a:p>
          <a:p>
            <a:pPr marL="1714500" lvl="3" indent="-342900" algn="just">
              <a:buFont typeface="Wingdings" panose="05000000000000000000" pitchFamily="2" charset="2"/>
              <a:buChar char="v"/>
              <a:defRPr/>
            </a:pPr>
            <a:r>
              <a:rPr lang="en-US" sz="2000" kern="0" dirty="0">
                <a:solidFill>
                  <a:prstClr val="black"/>
                </a:solidFill>
                <a:latin typeface="Garamond" panose="02020404030301010803" pitchFamily="18" charset="0"/>
                <a:ea typeface="+mj-ea"/>
                <a:cs typeface="+mj-cs"/>
              </a:rPr>
              <a:t>Causes surges in emerging market capital inflow and outflow depending on risk prevalent</a:t>
            </a:r>
          </a:p>
          <a:p>
            <a:pPr marL="1714500" lvl="3" indent="-342900" algn="just">
              <a:buFont typeface="Wingdings" panose="05000000000000000000" pitchFamily="2" charset="2"/>
              <a:buChar char="v"/>
              <a:defRPr/>
            </a:pPr>
            <a:r>
              <a:rPr lang="en-US" sz="2000" kern="0" dirty="0">
                <a:solidFill>
                  <a:prstClr val="black"/>
                </a:solidFill>
                <a:latin typeface="Garamond" panose="02020404030301010803" pitchFamily="18" charset="0"/>
                <a:ea typeface="+mj-ea"/>
                <a:cs typeface="+mj-cs"/>
              </a:rPr>
              <a:t>Overcapacity in competitor countries threatens industries in India</a:t>
            </a:r>
          </a:p>
          <a:p>
            <a:pPr marL="1714500" lvl="3" indent="-342900" algn="just">
              <a:buFont typeface="Wingdings" panose="05000000000000000000" pitchFamily="2" charset="2"/>
              <a:buChar char="v"/>
              <a:defRPr/>
            </a:pPr>
            <a:endParaRPr lang="en-US" sz="2000" kern="0" dirty="0">
              <a:solidFill>
                <a:prstClr val="black"/>
              </a:solidFill>
              <a:latin typeface="Garamond" panose="02020404030301010803" pitchFamily="18" charset="0"/>
              <a:ea typeface="+mj-ea"/>
              <a:cs typeface="+mj-cs"/>
            </a:endParaRPr>
          </a:p>
          <a:p>
            <a:pPr lvl="3" algn="just">
              <a:defRPr/>
            </a:pPr>
            <a:endParaRPr lang="en-US" sz="2000" kern="0" dirty="0">
              <a:solidFill>
                <a:prstClr val="black"/>
              </a:solidFill>
              <a:latin typeface="Garamond" panose="02020404030301010803" pitchFamily="18" charset="0"/>
              <a:ea typeface="+mj-ea"/>
              <a:cs typeface="+mj-cs"/>
            </a:endParaRPr>
          </a:p>
          <a:p>
            <a:pPr marR="0" lvl="0" algn="just" defTabSz="914400" eaLnBrk="1" fontAlgn="auto" latinLnBrk="0" hangingPunct="1">
              <a:lnSpc>
                <a:spcPct val="100000"/>
              </a:lnSpc>
              <a:spcBef>
                <a:spcPts val="0"/>
              </a:spcBef>
              <a:spcAft>
                <a:spcPts val="0"/>
              </a:spcAft>
              <a:buClrTx/>
              <a:buSzTx/>
              <a:tabLst/>
              <a:defRPr/>
            </a:pPr>
            <a:endParaRPr kumimoji="0" lang="en-US" sz="2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endParaRPr>
          </a:p>
        </p:txBody>
      </p:sp>
    </p:spTree>
    <p:extLst>
      <p:ext uri="{BB962C8B-B14F-4D97-AF65-F5344CB8AC3E}">
        <p14:creationId xmlns:p14="http://schemas.microsoft.com/office/powerpoint/2010/main" val="804900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0" y="15240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1D4B8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1"/>
          <p:cNvSpPr txBox="1"/>
          <p:nvPr/>
        </p:nvSpPr>
        <p:spPr>
          <a:xfrm>
            <a:off x="2333866" y="533400"/>
            <a:ext cx="4527073" cy="328295"/>
          </a:xfrm>
          <a:prstGeom prst="rect">
            <a:avLst/>
          </a:prstGeom>
          <a:noFill/>
        </p:spPr>
        <p:txBody>
          <a:bodyPr wrap="none" lIns="0" tIns="0" rIns="0" rtlCol="0">
            <a:spAutoFit/>
          </a:bodyPr>
          <a:lstStyle/>
          <a:p>
            <a:pPr algn="ctr">
              <a:lnSpc>
                <a:spcPts val="2200"/>
              </a:lnSpc>
              <a:tabLst/>
            </a:pPr>
            <a:r>
              <a:rPr lang="en-US" altLang="zh-CN" sz="4000" dirty="0">
                <a:solidFill>
                  <a:srgbClr val="FFFFFF"/>
                </a:solidFill>
                <a:latin typeface="Garamond" panose="02020404030301010803" pitchFamily="18" charset="0"/>
                <a:cs typeface="Times New Roman" pitchFamily="18" charset="0"/>
              </a:rPr>
              <a:t>What should India do?</a:t>
            </a:r>
          </a:p>
        </p:txBody>
      </p:sp>
      <p:pic>
        <p:nvPicPr>
          <p:cNvPr id="8" name="Picture 4" descr="Image result for olin business school logo">
            <a:extLst>
              <a:ext uri="{FF2B5EF4-FFF2-40B4-BE49-F238E27FC236}">
                <a16:creationId xmlns:a16="http://schemas.microsoft.com/office/drawing/2014/main" id="{C59C56AC-1CD3-4826-813E-E5C1F176A6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93D257B-F2C9-443C-B4AC-C9406EDE3FB4}"/>
              </a:ext>
            </a:extLst>
          </p:cNvPr>
          <p:cNvSpPr txBox="1"/>
          <p:nvPr/>
        </p:nvSpPr>
        <p:spPr>
          <a:xfrm>
            <a:off x="609600" y="1178004"/>
            <a:ext cx="7620000" cy="1107996"/>
          </a:xfrm>
          <a:prstGeom prst="rect">
            <a:avLst/>
          </a:prstGeom>
          <a:noFill/>
        </p:spPr>
        <p:txBody>
          <a:bodyPr wrap="square" rtlCol="0">
            <a:spAutoFit/>
          </a:bodyPr>
          <a:lstStyle/>
          <a:p>
            <a:r>
              <a:rPr lang="en-US" sz="2400" dirty="0">
                <a:solidFill>
                  <a:schemeClr val="bg1"/>
                </a:solidFill>
                <a:latin typeface="Garamond" panose="02020404030301010803" pitchFamily="18" charset="0"/>
              </a:rPr>
              <a:t>International Investor is manic depressive and global growth is uncertain</a:t>
            </a:r>
          </a:p>
          <a:p>
            <a:endParaRPr lang="en-US" dirty="0">
              <a:solidFill>
                <a:schemeClr val="bg1"/>
              </a:solidFill>
              <a:latin typeface="Garamond" panose="02020404030301010803" pitchFamily="18" charset="0"/>
            </a:endParaRPr>
          </a:p>
        </p:txBody>
      </p:sp>
      <p:sp>
        <p:nvSpPr>
          <p:cNvPr id="11" name="TextBox 10">
            <a:extLst>
              <a:ext uri="{FF2B5EF4-FFF2-40B4-BE49-F238E27FC236}">
                <a16:creationId xmlns:a16="http://schemas.microsoft.com/office/drawing/2014/main" id="{12576211-FFF8-4423-9828-FD0C06B40BD5}"/>
              </a:ext>
            </a:extLst>
          </p:cNvPr>
          <p:cNvSpPr txBox="1"/>
          <p:nvPr/>
        </p:nvSpPr>
        <p:spPr>
          <a:xfrm>
            <a:off x="609600" y="3041809"/>
            <a:ext cx="7620000" cy="2215991"/>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bg1"/>
                </a:solidFill>
                <a:latin typeface="Garamond" panose="02020404030301010803" pitchFamily="18" charset="0"/>
              </a:rPr>
              <a:t>Develop domestic environment that promotes strong and sustainable growth</a:t>
            </a:r>
          </a:p>
          <a:p>
            <a:pPr marL="1257300" lvl="2" indent="-342900">
              <a:buFont typeface="Wingdings" panose="05000000000000000000" pitchFamily="2" charset="2"/>
              <a:buChar char="v"/>
            </a:pPr>
            <a:r>
              <a:rPr lang="en-US" sz="2400" dirty="0">
                <a:solidFill>
                  <a:schemeClr val="bg1"/>
                </a:solidFill>
                <a:latin typeface="Garamond" panose="02020404030301010803" pitchFamily="18" charset="0"/>
              </a:rPr>
              <a:t>Fiscal Prudence and lower current deficit</a:t>
            </a:r>
          </a:p>
          <a:p>
            <a:pPr marL="1257300" lvl="2" indent="-342900">
              <a:buFont typeface="Wingdings" panose="05000000000000000000" pitchFamily="2" charset="2"/>
              <a:buChar char="v"/>
            </a:pPr>
            <a:r>
              <a:rPr lang="en-US" sz="2400" dirty="0">
                <a:solidFill>
                  <a:schemeClr val="bg1"/>
                </a:solidFill>
                <a:latin typeface="Garamond" panose="02020404030301010803" pitchFamily="18" charset="0"/>
              </a:rPr>
              <a:t>Inflation</a:t>
            </a:r>
          </a:p>
          <a:p>
            <a:pPr marL="1257300" lvl="2" indent="-342900">
              <a:buFont typeface="Wingdings" panose="05000000000000000000" pitchFamily="2" charset="2"/>
              <a:buChar char="v"/>
            </a:pPr>
            <a:r>
              <a:rPr lang="en-US" sz="2400" dirty="0">
                <a:solidFill>
                  <a:schemeClr val="bg1"/>
                </a:solidFill>
                <a:latin typeface="Garamond" panose="02020404030301010803" pitchFamily="18" charset="0"/>
              </a:rPr>
              <a:t>Stressed Assets cleanup</a:t>
            </a:r>
          </a:p>
          <a:p>
            <a:endParaRPr lang="en-US" b="1" dirty="0">
              <a:solidFill>
                <a:schemeClr val="bg1"/>
              </a:solidFill>
              <a:latin typeface="Garamond" panose="02020404030301010803" pitchFamily="18" charset="0"/>
            </a:endParaRPr>
          </a:p>
        </p:txBody>
      </p:sp>
      <p:sp>
        <p:nvSpPr>
          <p:cNvPr id="12" name="TextBox 11">
            <a:extLst>
              <a:ext uri="{FF2B5EF4-FFF2-40B4-BE49-F238E27FC236}">
                <a16:creationId xmlns:a16="http://schemas.microsoft.com/office/drawing/2014/main" id="{08CF0EF8-6A33-490B-8E46-C5D4F553D6E7}"/>
              </a:ext>
            </a:extLst>
          </p:cNvPr>
          <p:cNvSpPr txBox="1"/>
          <p:nvPr/>
        </p:nvSpPr>
        <p:spPr>
          <a:xfrm>
            <a:off x="787399" y="2281535"/>
            <a:ext cx="7620000" cy="461665"/>
          </a:xfrm>
          <a:prstGeom prst="rect">
            <a:avLst/>
          </a:prstGeom>
          <a:noFill/>
        </p:spPr>
        <p:txBody>
          <a:bodyPr wrap="square" rtlCol="0">
            <a:spAutoFit/>
          </a:bodyPr>
          <a:lstStyle/>
          <a:p>
            <a:pPr algn="ctr"/>
            <a:r>
              <a:rPr lang="en-US" sz="2400" dirty="0">
                <a:solidFill>
                  <a:schemeClr val="bg1"/>
                </a:solidFill>
                <a:latin typeface="Garamond" panose="02020404030301010803" pitchFamily="18" charset="0"/>
              </a:rPr>
              <a:t>Solution</a:t>
            </a:r>
            <a:endParaRPr lang="en-US" dirty="0">
              <a:solidFill>
                <a:schemeClr val="bg1"/>
              </a:solidFill>
              <a:latin typeface="Garamond" panose="02020404030301010803" pitchFamily="18" charset="0"/>
            </a:endParaRPr>
          </a:p>
        </p:txBody>
      </p:sp>
    </p:spTree>
    <p:extLst>
      <p:ext uri="{BB962C8B-B14F-4D97-AF65-F5344CB8AC3E}">
        <p14:creationId xmlns:p14="http://schemas.microsoft.com/office/powerpoint/2010/main" val="873992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487093D-8F8B-445D-927F-ABA862C53A4A}"/>
              </a:ext>
            </a:extLst>
          </p:cNvPr>
          <p:cNvSpPr/>
          <p:nvPr/>
        </p:nvSpPr>
        <p:spPr>
          <a:xfrm>
            <a:off x="253999" y="152400"/>
            <a:ext cx="8686800"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000" kern="0" dirty="0">
                <a:solidFill>
                  <a:prstClr val="black"/>
                </a:solidFill>
                <a:latin typeface="Garamond" panose="02020404030301010803" pitchFamily="18" charset="0"/>
                <a:ea typeface="+mj-ea"/>
                <a:cs typeface="+mj-cs"/>
              </a:rPr>
              <a:t>International Trade</a:t>
            </a:r>
            <a:endParaRPr kumimoji="0" lang="en-US" sz="4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endParaRPr>
          </a:p>
        </p:txBody>
      </p:sp>
      <p:pic>
        <p:nvPicPr>
          <p:cNvPr id="1028" name="Picture 4" descr="Image result for olin business school logo">
            <a:extLst>
              <a:ext uri="{FF2B5EF4-FFF2-40B4-BE49-F238E27FC236}">
                <a16:creationId xmlns:a16="http://schemas.microsoft.com/office/drawing/2014/main" id="{18C1B35C-B32B-4286-A49E-9D1C16528F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466FB97B-CBBB-4B31-9A00-4B5D9DC63362}"/>
              </a:ext>
            </a:extLst>
          </p:cNvPr>
          <p:cNvSpPr/>
          <p:nvPr/>
        </p:nvSpPr>
        <p:spPr>
          <a:xfrm>
            <a:off x="253999" y="1225689"/>
            <a:ext cx="8686800" cy="5632311"/>
          </a:xfrm>
          <a:prstGeom prst="rect">
            <a:avLst/>
          </a:prstGeom>
        </p:spPr>
        <p:txBody>
          <a:bodyPr wrap="square">
            <a:spAutoFit/>
          </a:bodyPr>
          <a:lstStyle/>
          <a:p>
            <a:pPr marL="342900" marR="0" lvl="0" indent="-34290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kern="0" dirty="0">
                <a:solidFill>
                  <a:prstClr val="black"/>
                </a:solidFill>
                <a:latin typeface="Garamond" panose="02020404030301010803" pitchFamily="18" charset="0"/>
                <a:ea typeface="+mj-ea"/>
                <a:cs typeface="+mj-cs"/>
              </a:rPr>
              <a:t>The global trade is growing more slowly than global output</a:t>
            </a:r>
          </a:p>
          <a:p>
            <a:pPr marL="1714500" lvl="3" indent="-342900" algn="just">
              <a:buFont typeface="Wingdings" panose="05000000000000000000" pitchFamily="2" charset="2"/>
              <a:buChar char="v"/>
              <a:defRPr/>
            </a:pPr>
            <a:r>
              <a:rPr lang="en-US" sz="2400" kern="0" dirty="0">
                <a:solidFill>
                  <a:prstClr val="black"/>
                </a:solidFill>
                <a:latin typeface="Garamond" panose="02020404030301010803" pitchFamily="18" charset="0"/>
                <a:ea typeface="+mj-ea"/>
                <a:cs typeface="+mj-cs"/>
              </a:rPr>
              <a:t>Non-Traded services constitute greater percentage of GDP</a:t>
            </a:r>
          </a:p>
          <a:p>
            <a:pPr marL="1714500" lvl="3" indent="-342900" algn="just">
              <a:buFont typeface="Wingdings" panose="05000000000000000000" pitchFamily="2" charset="2"/>
              <a:buChar char="v"/>
              <a:defRPr/>
            </a:pPr>
            <a:r>
              <a:rPr lang="en-US" sz="2400" kern="0" dirty="0">
                <a:solidFill>
                  <a:prstClr val="black"/>
                </a:solidFill>
                <a:latin typeface="Garamond" panose="02020404030301010803" pitchFamily="18" charset="0"/>
                <a:ea typeface="+mj-ea"/>
                <a:cs typeface="+mj-cs"/>
              </a:rPr>
              <a:t>Investment in trade intensive capital goods muted due to global overcapacity</a:t>
            </a:r>
          </a:p>
          <a:p>
            <a:pPr marL="1714500" lvl="3" indent="-342900" algn="just">
              <a:buFont typeface="Wingdings" panose="05000000000000000000" pitchFamily="2" charset="2"/>
              <a:buChar char="v"/>
              <a:defRPr/>
            </a:pPr>
            <a:r>
              <a:rPr lang="en-US" sz="2400" kern="0" dirty="0">
                <a:solidFill>
                  <a:prstClr val="black"/>
                </a:solidFill>
                <a:latin typeface="Garamond" panose="02020404030301010803" pitchFamily="18" charset="0"/>
                <a:ea typeface="+mj-ea"/>
                <a:cs typeface="+mj-cs"/>
              </a:rPr>
              <a:t>Supply chain contracting due to increase in input sourcing within country</a:t>
            </a:r>
          </a:p>
          <a:p>
            <a:pPr lvl="3" algn="just">
              <a:defRPr/>
            </a:pPr>
            <a:endParaRPr lang="en-US" sz="2400" kern="0" dirty="0">
              <a:solidFill>
                <a:prstClr val="black"/>
              </a:solidFill>
              <a:latin typeface="Garamond" panose="02020404030301010803" pitchFamily="18" charset="0"/>
              <a:ea typeface="+mj-ea"/>
              <a:cs typeface="+mj-cs"/>
            </a:endParaRPr>
          </a:p>
          <a:p>
            <a:pPr marL="342900" indent="-342900" algn="just">
              <a:buFont typeface="Arial" panose="020B0604020202020204" pitchFamily="34" charset="0"/>
              <a:buChar char="•"/>
              <a:defRPr/>
            </a:pPr>
            <a:r>
              <a:rPr lang="en-US" sz="2400" kern="0" dirty="0">
                <a:solidFill>
                  <a:prstClr val="black"/>
                </a:solidFill>
                <a:latin typeface="Garamond" panose="02020404030301010803" pitchFamily="18" charset="0"/>
                <a:ea typeface="+mj-ea"/>
                <a:cs typeface="+mj-cs"/>
              </a:rPr>
              <a:t>Expansion of Indian trade in double digits will be something of the past</a:t>
            </a:r>
          </a:p>
          <a:p>
            <a:pPr marL="342900" indent="-342900" algn="just">
              <a:buFont typeface="Arial" panose="020B0604020202020204" pitchFamily="34" charset="0"/>
              <a:buChar char="•"/>
              <a:defRPr/>
            </a:pPr>
            <a:endParaRPr lang="en-US" sz="2000" kern="0" dirty="0">
              <a:solidFill>
                <a:prstClr val="black"/>
              </a:solidFill>
              <a:latin typeface="Garamond" panose="02020404030301010803" pitchFamily="18" charset="0"/>
              <a:ea typeface="+mj-ea"/>
              <a:cs typeface="+mj-cs"/>
            </a:endParaRPr>
          </a:p>
          <a:p>
            <a:pPr lvl="3" algn="just">
              <a:defRPr/>
            </a:pPr>
            <a:endParaRPr lang="en-US" sz="2000" kern="0" dirty="0">
              <a:solidFill>
                <a:prstClr val="black"/>
              </a:solidFill>
              <a:latin typeface="Garamond" panose="02020404030301010803" pitchFamily="18" charset="0"/>
              <a:ea typeface="+mj-ea"/>
              <a:cs typeface="+mj-cs"/>
            </a:endParaRPr>
          </a:p>
          <a:p>
            <a:pPr marL="1714500" lvl="3" indent="-342900" algn="just">
              <a:buFont typeface="Wingdings" panose="05000000000000000000" pitchFamily="2" charset="2"/>
              <a:buChar char="v"/>
              <a:defRPr/>
            </a:pPr>
            <a:endParaRPr lang="en-US" sz="2000" kern="0" dirty="0">
              <a:solidFill>
                <a:prstClr val="black"/>
              </a:solidFill>
              <a:latin typeface="Garamond" panose="02020404030301010803" pitchFamily="18" charset="0"/>
              <a:ea typeface="+mj-ea"/>
              <a:cs typeface="+mj-cs"/>
            </a:endParaRPr>
          </a:p>
          <a:p>
            <a:pPr marL="1714500" lvl="3" indent="-342900" algn="just">
              <a:buFont typeface="Wingdings" panose="05000000000000000000" pitchFamily="2" charset="2"/>
              <a:buChar char="v"/>
              <a:defRPr/>
            </a:pPr>
            <a:endParaRPr lang="en-US" sz="2000" kern="0" dirty="0">
              <a:solidFill>
                <a:prstClr val="black"/>
              </a:solidFill>
              <a:latin typeface="Garamond" panose="02020404030301010803" pitchFamily="18" charset="0"/>
              <a:ea typeface="+mj-ea"/>
              <a:cs typeface="+mj-cs"/>
            </a:endParaRPr>
          </a:p>
          <a:p>
            <a:pPr lvl="3" algn="just">
              <a:defRPr/>
            </a:pPr>
            <a:endParaRPr lang="en-US" sz="2000" kern="0" dirty="0">
              <a:solidFill>
                <a:prstClr val="black"/>
              </a:solidFill>
              <a:latin typeface="Garamond" panose="02020404030301010803" pitchFamily="18" charset="0"/>
              <a:ea typeface="+mj-ea"/>
              <a:cs typeface="+mj-cs"/>
            </a:endParaRPr>
          </a:p>
          <a:p>
            <a:pPr marR="0" lvl="0" algn="just" defTabSz="914400" eaLnBrk="1" fontAlgn="auto" latinLnBrk="0" hangingPunct="1">
              <a:lnSpc>
                <a:spcPct val="100000"/>
              </a:lnSpc>
              <a:spcBef>
                <a:spcPts val="0"/>
              </a:spcBef>
              <a:spcAft>
                <a:spcPts val="0"/>
              </a:spcAft>
              <a:buClrTx/>
              <a:buSzTx/>
              <a:tabLst/>
              <a:defRPr/>
            </a:pPr>
            <a:endParaRPr kumimoji="0" lang="en-US" sz="2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endParaRPr>
          </a:p>
        </p:txBody>
      </p:sp>
    </p:spTree>
    <p:extLst>
      <p:ext uri="{BB962C8B-B14F-4D97-AF65-F5344CB8AC3E}">
        <p14:creationId xmlns:p14="http://schemas.microsoft.com/office/powerpoint/2010/main" val="2187023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487093D-8F8B-445D-927F-ABA862C53A4A}"/>
              </a:ext>
            </a:extLst>
          </p:cNvPr>
          <p:cNvSpPr/>
          <p:nvPr/>
        </p:nvSpPr>
        <p:spPr>
          <a:xfrm>
            <a:off x="253999" y="152400"/>
            <a:ext cx="8686800"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000" kern="0" dirty="0">
                <a:solidFill>
                  <a:prstClr val="black"/>
                </a:solidFill>
                <a:latin typeface="Garamond" panose="02020404030301010803" pitchFamily="18" charset="0"/>
                <a:ea typeface="+mj-ea"/>
                <a:cs typeface="+mj-cs"/>
              </a:rPr>
              <a:t>Trade Data</a:t>
            </a:r>
            <a:endParaRPr kumimoji="0" lang="en-US" sz="4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endParaRPr>
          </a:p>
        </p:txBody>
      </p:sp>
      <p:pic>
        <p:nvPicPr>
          <p:cNvPr id="1028" name="Picture 4" descr="Image result for olin business school logo">
            <a:extLst>
              <a:ext uri="{FF2B5EF4-FFF2-40B4-BE49-F238E27FC236}">
                <a16:creationId xmlns:a16="http://schemas.microsoft.com/office/drawing/2014/main" id="{18C1B35C-B32B-4286-A49E-9D1C16528F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AFC2D2D-35BC-4A53-B8B7-C345AEF02CB3}"/>
              </a:ext>
            </a:extLst>
          </p:cNvPr>
          <p:cNvPicPr>
            <a:picLocks noChangeAspect="1"/>
          </p:cNvPicPr>
          <p:nvPr/>
        </p:nvPicPr>
        <p:blipFill>
          <a:blip r:embed="rId3"/>
          <a:stretch>
            <a:fillRect/>
          </a:stretch>
        </p:blipFill>
        <p:spPr>
          <a:xfrm>
            <a:off x="932372" y="969051"/>
            <a:ext cx="7279255" cy="4919898"/>
          </a:xfrm>
          <a:prstGeom prst="rect">
            <a:avLst/>
          </a:prstGeom>
        </p:spPr>
      </p:pic>
    </p:spTree>
    <p:extLst>
      <p:ext uri="{BB962C8B-B14F-4D97-AF65-F5344CB8AC3E}">
        <p14:creationId xmlns:p14="http://schemas.microsoft.com/office/powerpoint/2010/main" val="208280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487093D-8F8B-445D-927F-ABA862C53A4A}"/>
              </a:ext>
            </a:extLst>
          </p:cNvPr>
          <p:cNvSpPr/>
          <p:nvPr/>
        </p:nvSpPr>
        <p:spPr>
          <a:xfrm>
            <a:off x="253999" y="152400"/>
            <a:ext cx="8686800"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000" kern="0" dirty="0">
                <a:solidFill>
                  <a:prstClr val="black"/>
                </a:solidFill>
                <a:latin typeface="Garamond" panose="02020404030301010803" pitchFamily="18" charset="0"/>
                <a:ea typeface="+mj-ea"/>
                <a:cs typeface="+mj-cs"/>
              </a:rPr>
              <a:t>Trade Data (cond.)</a:t>
            </a:r>
            <a:endParaRPr kumimoji="0" lang="en-US" sz="4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endParaRPr>
          </a:p>
        </p:txBody>
      </p:sp>
      <p:pic>
        <p:nvPicPr>
          <p:cNvPr id="1028" name="Picture 4" descr="Image result for olin business school logo">
            <a:extLst>
              <a:ext uri="{FF2B5EF4-FFF2-40B4-BE49-F238E27FC236}">
                <a16:creationId xmlns:a16="http://schemas.microsoft.com/office/drawing/2014/main" id="{18C1B35C-B32B-4286-A49E-9D1C16528F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467B0182-DE70-42CA-843A-7DA39EDAA62F}"/>
              </a:ext>
            </a:extLst>
          </p:cNvPr>
          <p:cNvPicPr>
            <a:picLocks noChangeAspect="1"/>
          </p:cNvPicPr>
          <p:nvPr/>
        </p:nvPicPr>
        <p:blipFill>
          <a:blip r:embed="rId3"/>
          <a:stretch>
            <a:fillRect/>
          </a:stretch>
        </p:blipFill>
        <p:spPr>
          <a:xfrm>
            <a:off x="933524" y="969516"/>
            <a:ext cx="7276951" cy="4918967"/>
          </a:xfrm>
          <a:prstGeom prst="rect">
            <a:avLst/>
          </a:prstGeom>
        </p:spPr>
      </p:pic>
    </p:spTree>
    <p:extLst>
      <p:ext uri="{BB962C8B-B14F-4D97-AF65-F5344CB8AC3E}">
        <p14:creationId xmlns:p14="http://schemas.microsoft.com/office/powerpoint/2010/main" val="1308778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487093D-8F8B-445D-927F-ABA862C53A4A}"/>
              </a:ext>
            </a:extLst>
          </p:cNvPr>
          <p:cNvSpPr/>
          <p:nvPr/>
        </p:nvSpPr>
        <p:spPr>
          <a:xfrm>
            <a:off x="253999" y="152400"/>
            <a:ext cx="8686800" cy="707886"/>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000" kern="0" dirty="0">
                <a:solidFill>
                  <a:prstClr val="black"/>
                </a:solidFill>
                <a:latin typeface="Garamond" panose="02020404030301010803" pitchFamily="18" charset="0"/>
                <a:ea typeface="+mj-ea"/>
                <a:cs typeface="+mj-cs"/>
              </a:rPr>
              <a:t>Trade Data (cond.)</a:t>
            </a:r>
            <a:endParaRPr kumimoji="0" lang="en-US" sz="4000" b="0" i="0" u="none" strike="noStrike" kern="0" cap="none" spc="0" normalizeH="0" baseline="0" noProof="0" dirty="0">
              <a:ln>
                <a:noFill/>
              </a:ln>
              <a:solidFill>
                <a:prstClr val="black"/>
              </a:solidFill>
              <a:effectLst/>
              <a:uLnTx/>
              <a:uFillTx/>
              <a:latin typeface="Garamond" panose="02020404030301010803" pitchFamily="18" charset="0"/>
              <a:ea typeface="+mj-ea"/>
              <a:cs typeface="+mj-cs"/>
            </a:endParaRPr>
          </a:p>
        </p:txBody>
      </p:sp>
      <p:pic>
        <p:nvPicPr>
          <p:cNvPr id="1028" name="Picture 4" descr="Image result for olin business school logo">
            <a:extLst>
              <a:ext uri="{FF2B5EF4-FFF2-40B4-BE49-F238E27FC236}">
                <a16:creationId xmlns:a16="http://schemas.microsoft.com/office/drawing/2014/main" id="{18C1B35C-B32B-4286-A49E-9D1C16528FF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51247446-EAAC-449C-A063-15AF0DA875E1}"/>
              </a:ext>
            </a:extLst>
          </p:cNvPr>
          <p:cNvPicPr>
            <a:picLocks noChangeAspect="1"/>
          </p:cNvPicPr>
          <p:nvPr/>
        </p:nvPicPr>
        <p:blipFill>
          <a:blip r:embed="rId3"/>
          <a:stretch>
            <a:fillRect/>
          </a:stretch>
        </p:blipFill>
        <p:spPr>
          <a:xfrm>
            <a:off x="933524" y="969516"/>
            <a:ext cx="7276951" cy="4918967"/>
          </a:xfrm>
          <a:prstGeom prst="rect">
            <a:avLst/>
          </a:prstGeom>
        </p:spPr>
      </p:pic>
    </p:spTree>
    <p:extLst>
      <p:ext uri="{BB962C8B-B14F-4D97-AF65-F5344CB8AC3E}">
        <p14:creationId xmlns:p14="http://schemas.microsoft.com/office/powerpoint/2010/main" val="924718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0" y="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1D4B8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1"/>
          <p:cNvSpPr txBox="1"/>
          <p:nvPr/>
        </p:nvSpPr>
        <p:spPr>
          <a:xfrm>
            <a:off x="3020305" y="533400"/>
            <a:ext cx="3154197" cy="401713"/>
          </a:xfrm>
          <a:prstGeom prst="rect">
            <a:avLst/>
          </a:prstGeom>
          <a:noFill/>
        </p:spPr>
        <p:txBody>
          <a:bodyPr wrap="none" lIns="0" tIns="0" rIns="0" rtlCol="0">
            <a:spAutoFit/>
          </a:bodyPr>
          <a:lstStyle/>
          <a:p>
            <a:pPr algn="ctr">
              <a:lnSpc>
                <a:spcPts val="2200"/>
              </a:lnSpc>
              <a:tabLst/>
            </a:pPr>
            <a:r>
              <a:rPr lang="en-US" altLang="zh-CN" sz="4000" dirty="0">
                <a:solidFill>
                  <a:srgbClr val="FFFFFF"/>
                </a:solidFill>
                <a:latin typeface="Garamond" panose="02020404030301010803" pitchFamily="18" charset="0"/>
                <a:cs typeface="Times New Roman" pitchFamily="18" charset="0"/>
              </a:rPr>
              <a:t>Exchange Rates</a:t>
            </a:r>
          </a:p>
        </p:txBody>
      </p:sp>
      <p:pic>
        <p:nvPicPr>
          <p:cNvPr id="8" name="Picture 4" descr="Image result for olin business school logo">
            <a:extLst>
              <a:ext uri="{FF2B5EF4-FFF2-40B4-BE49-F238E27FC236}">
                <a16:creationId xmlns:a16="http://schemas.microsoft.com/office/drawing/2014/main" id="{C59C56AC-1CD3-4826-813E-E5C1F176A6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97337" y="6096000"/>
            <a:ext cx="1000125" cy="42679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93D257B-F2C9-443C-B4AC-C9406EDE3FB4}"/>
              </a:ext>
            </a:extLst>
          </p:cNvPr>
          <p:cNvSpPr txBox="1"/>
          <p:nvPr/>
        </p:nvSpPr>
        <p:spPr>
          <a:xfrm>
            <a:off x="609600" y="964487"/>
            <a:ext cx="7620000" cy="1200329"/>
          </a:xfrm>
          <a:prstGeom prst="rect">
            <a:avLst/>
          </a:prstGeom>
          <a:noFill/>
        </p:spPr>
        <p:txBody>
          <a:bodyPr wrap="square" rtlCol="0">
            <a:spAutoFit/>
          </a:bodyPr>
          <a:lstStyle/>
          <a:p>
            <a:r>
              <a:rPr lang="en-US" sz="2400" dirty="0">
                <a:solidFill>
                  <a:schemeClr val="bg1"/>
                </a:solidFill>
                <a:latin typeface="Garamond" panose="02020404030301010803" pitchFamily="18" charset="0"/>
              </a:rPr>
              <a:t>Rupee weakened by 6 percent against USD, since beginning of 2015, approximately the time when India’s export under performance started.   </a:t>
            </a:r>
            <a:endParaRPr lang="en-US" dirty="0">
              <a:solidFill>
                <a:schemeClr val="bg1"/>
              </a:solidFill>
              <a:latin typeface="Garamond" panose="02020404030301010803" pitchFamily="18" charset="0"/>
            </a:endParaRPr>
          </a:p>
        </p:txBody>
      </p:sp>
      <p:sp>
        <p:nvSpPr>
          <p:cNvPr id="12" name="TextBox 11">
            <a:extLst>
              <a:ext uri="{FF2B5EF4-FFF2-40B4-BE49-F238E27FC236}">
                <a16:creationId xmlns:a16="http://schemas.microsoft.com/office/drawing/2014/main" id="{08CF0EF8-6A33-490B-8E46-C5D4F553D6E7}"/>
              </a:ext>
            </a:extLst>
          </p:cNvPr>
          <p:cNvSpPr txBox="1"/>
          <p:nvPr/>
        </p:nvSpPr>
        <p:spPr>
          <a:xfrm>
            <a:off x="787399" y="5399654"/>
            <a:ext cx="7620000" cy="461665"/>
          </a:xfrm>
          <a:prstGeom prst="rect">
            <a:avLst/>
          </a:prstGeom>
          <a:noFill/>
        </p:spPr>
        <p:txBody>
          <a:bodyPr wrap="square" rtlCol="0">
            <a:spAutoFit/>
          </a:bodyPr>
          <a:lstStyle/>
          <a:p>
            <a:pPr algn="ctr"/>
            <a:r>
              <a:rPr lang="en-US" sz="2400" dirty="0">
                <a:solidFill>
                  <a:schemeClr val="bg1"/>
                </a:solidFill>
                <a:latin typeface="Garamond" panose="02020404030301010803" pitchFamily="18" charset="0"/>
              </a:rPr>
              <a:t>Why didn’t it increase exports?</a:t>
            </a:r>
            <a:endParaRPr lang="en-US" dirty="0">
              <a:solidFill>
                <a:schemeClr val="bg1"/>
              </a:solidFill>
              <a:latin typeface="Garamond" panose="02020404030301010803" pitchFamily="18" charset="0"/>
            </a:endParaRPr>
          </a:p>
        </p:txBody>
      </p:sp>
      <p:pic>
        <p:nvPicPr>
          <p:cNvPr id="5" name="Picture 4">
            <a:extLst>
              <a:ext uri="{FF2B5EF4-FFF2-40B4-BE49-F238E27FC236}">
                <a16:creationId xmlns:a16="http://schemas.microsoft.com/office/drawing/2014/main" id="{7B9551D9-05B5-45CA-AC75-6D1F470141D4}"/>
              </a:ext>
            </a:extLst>
          </p:cNvPr>
          <p:cNvPicPr>
            <a:picLocks noChangeAspect="1"/>
          </p:cNvPicPr>
          <p:nvPr/>
        </p:nvPicPr>
        <p:blipFill>
          <a:blip r:embed="rId3"/>
          <a:stretch>
            <a:fillRect/>
          </a:stretch>
        </p:blipFill>
        <p:spPr>
          <a:xfrm>
            <a:off x="1227779" y="2164816"/>
            <a:ext cx="6688442" cy="3118802"/>
          </a:xfrm>
          <a:prstGeom prst="rect">
            <a:avLst/>
          </a:prstGeom>
        </p:spPr>
      </p:pic>
    </p:spTree>
    <p:extLst>
      <p:ext uri="{BB962C8B-B14F-4D97-AF65-F5344CB8AC3E}">
        <p14:creationId xmlns:p14="http://schemas.microsoft.com/office/powerpoint/2010/main" val="3238194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16253</TotalTime>
  <Words>913</Words>
  <Application>Microsoft Office PowerPoint</Application>
  <PresentationFormat>On-screen Show (4:3)</PresentationFormat>
  <Paragraphs>123</Paragraphs>
  <Slides>17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SimSun</vt:lpstr>
      <vt:lpstr>AdelleBold</vt:lpstr>
      <vt:lpstr>Arial</vt:lpstr>
      <vt:lpstr>Calibri</vt:lpstr>
      <vt:lpstr>Garamond</vt:lpstr>
      <vt:lpstr>PT Serif</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ashwinbalaji sundaresan</dc:creator>
  <cp:lastModifiedBy>ashwinbalaji sundaresan</cp:lastModifiedBy>
  <cp:revision>43</cp:revision>
  <dcterms:created xsi:type="dcterms:W3CDTF">2006-08-16T00:00:00Z</dcterms:created>
  <dcterms:modified xsi:type="dcterms:W3CDTF">2017-10-10T18:18:21Z</dcterms:modified>
</cp:coreProperties>
</file>